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0"/>
  </p:notesMasterIdLst>
  <p:sldIdLst>
    <p:sldId id="327" r:id="rId2"/>
    <p:sldId id="257" r:id="rId3"/>
    <p:sldId id="259" r:id="rId4"/>
    <p:sldId id="322" r:id="rId5"/>
    <p:sldId id="328" r:id="rId6"/>
    <p:sldId id="267" r:id="rId7"/>
    <p:sldId id="323" r:id="rId8"/>
    <p:sldId id="260" r:id="rId9"/>
    <p:sldId id="266" r:id="rId10"/>
    <p:sldId id="272" r:id="rId11"/>
    <p:sldId id="329" r:id="rId12"/>
    <p:sldId id="262" r:id="rId13"/>
    <p:sldId id="263" r:id="rId14"/>
    <p:sldId id="264" r:id="rId15"/>
    <p:sldId id="324" r:id="rId16"/>
    <p:sldId id="275" r:id="rId17"/>
    <p:sldId id="284" r:id="rId18"/>
    <p:sldId id="302" r:id="rId19"/>
    <p:sldId id="303" r:id="rId20"/>
    <p:sldId id="289" r:id="rId21"/>
    <p:sldId id="334" r:id="rId22"/>
    <p:sldId id="335" r:id="rId23"/>
    <p:sldId id="320" r:id="rId24"/>
    <p:sldId id="280" r:id="rId25"/>
    <p:sldId id="292" r:id="rId26"/>
    <p:sldId id="293" r:id="rId27"/>
    <p:sldId id="330" r:id="rId28"/>
    <p:sldId id="311" r:id="rId29"/>
    <p:sldId id="312" r:id="rId30"/>
    <p:sldId id="294" r:id="rId31"/>
    <p:sldId id="296" r:id="rId32"/>
    <p:sldId id="326" r:id="rId33"/>
    <p:sldId id="282" r:id="rId34"/>
    <p:sldId id="313" r:id="rId35"/>
    <p:sldId id="314" r:id="rId36"/>
    <p:sldId id="331" r:id="rId37"/>
    <p:sldId id="332" r:id="rId38"/>
    <p:sldId id="333"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714" y="-96"/>
      </p:cViewPr>
      <p:guideLst>
        <p:guide orient="horz" pos="2160"/>
        <p:guide pos="2880"/>
      </p:guideLst>
    </p:cSldViewPr>
  </p:slideViewPr>
  <p:notesTextViewPr>
    <p:cViewPr>
      <p:scale>
        <a:sx n="1" d="1"/>
        <a:sy n="1" d="1"/>
      </p:scale>
      <p:origin x="0" y="0"/>
    </p:cViewPr>
  </p:notesTextViewPr>
  <p:sorterViewPr>
    <p:cViewPr>
      <p:scale>
        <a:sx n="100" d="100"/>
        <a:sy n="100" d="100"/>
      </p:scale>
      <p:origin x="0" y="752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346064-C9B4-4FB1-A5EE-22DBF6AA7BD2}" type="datetimeFigureOut">
              <a:rPr lang="en-US" smtClean="0"/>
              <a:t>8/11/2015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AE21A1-9A95-4578-AC51-DA42F7B6C8B8}" type="slidenum">
              <a:rPr lang="en-US" smtClean="0"/>
              <a:t>‹#›</a:t>
            </a:fld>
            <a:endParaRPr lang="en-US"/>
          </a:p>
        </p:txBody>
      </p:sp>
    </p:spTree>
    <p:extLst>
      <p:ext uri="{BB962C8B-B14F-4D97-AF65-F5344CB8AC3E}">
        <p14:creationId xmlns:p14="http://schemas.microsoft.com/office/powerpoint/2010/main" val="1476910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AE21A1-9A95-4578-AC51-DA42F7B6C8B8}" type="slidenum">
              <a:rPr lang="en-US" smtClean="0"/>
              <a:t>6</a:t>
            </a:fld>
            <a:endParaRPr lang="en-US"/>
          </a:p>
        </p:txBody>
      </p:sp>
    </p:spTree>
    <p:extLst>
      <p:ext uri="{BB962C8B-B14F-4D97-AF65-F5344CB8AC3E}">
        <p14:creationId xmlns:p14="http://schemas.microsoft.com/office/powerpoint/2010/main" val="1846112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r>
              <a:rPr lang="en-US" dirty="0" smtClean="0"/>
              <a:t>Watch videos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Does it say anywhere in this problem to multiply?</a:t>
            </a:r>
            <a:endParaRPr lang="en-US" dirty="0"/>
          </a:p>
        </p:txBody>
      </p:sp>
      <p:sp>
        <p:nvSpPr>
          <p:cNvPr id="4" name="Slide Number Placeholder 3"/>
          <p:cNvSpPr>
            <a:spLocks noGrp="1"/>
          </p:cNvSpPr>
          <p:nvPr>
            <p:ph type="sldNum" sz="quarter" idx="10"/>
          </p:nvPr>
        </p:nvSpPr>
        <p:spPr/>
        <p:txBody>
          <a:bodyPr/>
          <a:lstStyle/>
          <a:p>
            <a:fld id="{9DAE21A1-9A95-4578-AC51-DA42F7B6C8B8}" type="slidenum">
              <a:rPr lang="en-US" smtClean="0"/>
              <a:t>9</a:t>
            </a:fld>
            <a:endParaRPr lang="en-US"/>
          </a:p>
        </p:txBody>
      </p:sp>
    </p:spTree>
    <p:extLst>
      <p:ext uri="{BB962C8B-B14F-4D97-AF65-F5344CB8AC3E}">
        <p14:creationId xmlns:p14="http://schemas.microsoft.com/office/powerpoint/2010/main" val="1298808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Watch a Number Talks video.</a:t>
            </a:r>
            <a:endParaRPr lang="en-US" dirty="0"/>
          </a:p>
        </p:txBody>
      </p:sp>
      <p:sp>
        <p:nvSpPr>
          <p:cNvPr id="4" name="Slide Number Placeholder 3"/>
          <p:cNvSpPr>
            <a:spLocks noGrp="1"/>
          </p:cNvSpPr>
          <p:nvPr>
            <p:ph type="sldNum" sz="quarter" idx="10"/>
          </p:nvPr>
        </p:nvSpPr>
        <p:spPr/>
        <p:txBody>
          <a:bodyPr/>
          <a:lstStyle/>
          <a:p>
            <a:fld id="{9DAE21A1-9A95-4578-AC51-DA42F7B6C8B8}" type="slidenum">
              <a:rPr lang="en-US" smtClean="0"/>
              <a:t>13</a:t>
            </a:fld>
            <a:endParaRPr lang="en-US"/>
          </a:p>
        </p:txBody>
      </p:sp>
    </p:spTree>
    <p:extLst>
      <p:ext uri="{BB962C8B-B14F-4D97-AF65-F5344CB8AC3E}">
        <p14:creationId xmlns:p14="http://schemas.microsoft.com/office/powerpoint/2010/main" val="2839460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Show example with 6 squares, 6x1, 3x2.</a:t>
            </a:r>
            <a:r>
              <a:rPr lang="en-US" baseline="0" dirty="0" smtClean="0"/>
              <a:t>  Some are tricky because of remainders.</a:t>
            </a:r>
            <a:endParaRPr lang="en-US" dirty="0" smtClean="0"/>
          </a:p>
        </p:txBody>
      </p:sp>
      <p:sp>
        <p:nvSpPr>
          <p:cNvPr id="4" name="Slide Number Placeholder 3"/>
          <p:cNvSpPr>
            <a:spLocks noGrp="1"/>
          </p:cNvSpPr>
          <p:nvPr>
            <p:ph type="sldNum" sz="quarter" idx="10"/>
          </p:nvPr>
        </p:nvSpPr>
        <p:spPr/>
        <p:txBody>
          <a:bodyPr/>
          <a:lstStyle/>
          <a:p>
            <a:fld id="{9DAE21A1-9A95-4578-AC51-DA42F7B6C8B8}" type="slidenum">
              <a:rPr lang="en-US" smtClean="0"/>
              <a:t>23</a:t>
            </a:fld>
            <a:endParaRPr lang="en-US"/>
          </a:p>
        </p:txBody>
      </p:sp>
    </p:spTree>
    <p:extLst>
      <p:ext uri="{BB962C8B-B14F-4D97-AF65-F5344CB8AC3E}">
        <p14:creationId xmlns:p14="http://schemas.microsoft.com/office/powerpoint/2010/main" val="3446809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Put out 12 cookies. Take the 2-cookie measure, and hold it up to the 12 cookies: How many groups</a:t>
            </a:r>
            <a:r>
              <a:rPr lang="en-US" baseline="0" dirty="0" smtClean="0"/>
              <a:t> are there? Or, repeatedly subtract 2 from the 12 (to make the bags) until none are left.</a:t>
            </a:r>
            <a:endParaRPr lang="en-US" dirty="0"/>
          </a:p>
        </p:txBody>
      </p:sp>
      <p:sp>
        <p:nvSpPr>
          <p:cNvPr id="4" name="Slide Number Placeholder 3"/>
          <p:cNvSpPr>
            <a:spLocks noGrp="1"/>
          </p:cNvSpPr>
          <p:nvPr>
            <p:ph type="sldNum" sz="quarter" idx="10"/>
          </p:nvPr>
        </p:nvSpPr>
        <p:spPr/>
        <p:txBody>
          <a:bodyPr/>
          <a:lstStyle/>
          <a:p>
            <a:fld id="{4D1FEF8A-985E-49C5-8B2B-0FC23EB936E2}" type="slidenum">
              <a:rPr lang="en-US" smtClean="0"/>
              <a:t>26</a:t>
            </a:fld>
            <a:endParaRPr lang="en-US"/>
          </a:p>
        </p:txBody>
      </p:sp>
    </p:spTree>
    <p:extLst>
      <p:ext uri="{BB962C8B-B14F-4D97-AF65-F5344CB8AC3E}">
        <p14:creationId xmlns:p14="http://schemas.microsoft.com/office/powerpoint/2010/main" val="26360671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See the CGI problem set</a:t>
            </a:r>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03A49BE-88FC-4CA4-AB3E-EB47980C40D1}" type="slidenum">
              <a:rPr lang="en-US">
                <a:cs typeface="Arial" charset="0"/>
              </a:rPr>
              <a:pPr fontAlgn="base">
                <a:spcBef>
                  <a:spcPct val="0"/>
                </a:spcBef>
                <a:spcAft>
                  <a:spcPct val="0"/>
                </a:spcAft>
              </a:pPr>
              <a:t>28</a:t>
            </a:fld>
            <a:endParaRPr lang="en-US">
              <a:cs typeface="Arial" charset="0"/>
            </a:endParaRPr>
          </a:p>
        </p:txBody>
      </p:sp>
    </p:spTree>
    <p:extLst>
      <p:ext uri="{BB962C8B-B14F-4D97-AF65-F5344CB8AC3E}">
        <p14:creationId xmlns:p14="http://schemas.microsoft.com/office/powerpoint/2010/main" val="15977902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A54EBCE8-FC23-43A4-AD19-03F639219128}" type="datetimeFigureOut">
              <a:rPr lang="en-US" smtClean="0"/>
              <a:t>8/11/2015</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C178A48F-DF59-4A43-9E9D-C3CDB14E3430}"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54EBCE8-FC23-43A4-AD19-03F639219128}" type="datetimeFigureOut">
              <a:rPr lang="en-US" smtClean="0"/>
              <a:t>8/11/2015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178A48F-DF59-4A43-9E9D-C3CDB14E343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54EBCE8-FC23-43A4-AD19-03F639219128}" type="datetimeFigureOut">
              <a:rPr lang="en-US" smtClean="0"/>
              <a:t>8/11/2015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178A48F-DF59-4A43-9E9D-C3CDB14E343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54EBCE8-FC23-43A4-AD19-03F639219128}" type="datetimeFigureOut">
              <a:rPr lang="en-US" smtClean="0"/>
              <a:t>8/11/2015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178A48F-DF59-4A43-9E9D-C3CDB14E343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54EBCE8-FC23-43A4-AD19-03F639219128}" type="datetimeFigureOut">
              <a:rPr lang="en-US" smtClean="0"/>
              <a:t>8/11/2015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178A48F-DF59-4A43-9E9D-C3CDB14E3430}"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54EBCE8-FC23-43A4-AD19-03F639219128}" type="datetimeFigureOut">
              <a:rPr lang="en-US" smtClean="0"/>
              <a:t>8/11/2015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178A48F-DF59-4A43-9E9D-C3CDB14E343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54EBCE8-FC23-43A4-AD19-03F639219128}" type="datetimeFigureOut">
              <a:rPr lang="en-US" smtClean="0"/>
              <a:t>8/11/2015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178A48F-DF59-4A43-9E9D-C3CDB14E343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54EBCE8-FC23-43A4-AD19-03F639219128}" type="datetimeFigureOut">
              <a:rPr lang="en-US" smtClean="0"/>
              <a:t>8/11/2015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178A48F-DF59-4A43-9E9D-C3CDB14E343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A54EBCE8-FC23-43A4-AD19-03F639219128}" type="datetimeFigureOut">
              <a:rPr lang="en-US" smtClean="0"/>
              <a:t>8/11/2015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178A48F-DF59-4A43-9E9D-C3CDB14E3430}"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54EBCE8-FC23-43A4-AD19-03F639219128}" type="datetimeFigureOut">
              <a:rPr lang="en-US" smtClean="0"/>
              <a:t>8/11/2015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178A48F-DF59-4A43-9E9D-C3CDB14E343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A54EBCE8-FC23-43A4-AD19-03F639219128}" type="datetimeFigureOut">
              <a:rPr lang="en-US" smtClean="0"/>
              <a:t>8/11/2015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178A48F-DF59-4A43-9E9D-C3CDB14E3430}"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A54EBCE8-FC23-43A4-AD19-03F639219128}" type="datetimeFigureOut">
              <a:rPr lang="en-US" smtClean="0"/>
              <a:t>8/11/2015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178A48F-DF59-4A43-9E9D-C3CDB14E3430}"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nlvm.usu.edu/en/nav/category_g_1_t_1.html"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nlvm.usu.edu/" TargetMode="Externa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www.youtube.com/watch?v=s4zsaoAlMpM"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wmf"/><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Our Purpose and Agenda</a:t>
            </a:r>
            <a:endParaRPr lang="en-US" b="1" dirty="0"/>
          </a:p>
        </p:txBody>
      </p:sp>
      <p:sp>
        <p:nvSpPr>
          <p:cNvPr id="3" name="Content Placeholder 2"/>
          <p:cNvSpPr>
            <a:spLocks noGrp="1"/>
          </p:cNvSpPr>
          <p:nvPr>
            <p:ph sz="quarter" idx="1"/>
          </p:nvPr>
        </p:nvSpPr>
        <p:spPr/>
        <p:txBody>
          <a:bodyPr>
            <a:normAutofit/>
          </a:bodyPr>
          <a:lstStyle/>
          <a:p>
            <a:r>
              <a:rPr lang="en-US" b="1" smtClean="0"/>
              <a:t>Important outcomes </a:t>
            </a:r>
            <a:r>
              <a:rPr lang="en-US" b="1" dirty="0" smtClean="0"/>
              <a:t>for 4</a:t>
            </a:r>
            <a:r>
              <a:rPr lang="en-US" b="1" baseline="30000" dirty="0" smtClean="0"/>
              <a:t>th</a:t>
            </a:r>
            <a:r>
              <a:rPr lang="en-US" b="1" dirty="0" smtClean="0"/>
              <a:t> grade</a:t>
            </a:r>
          </a:p>
          <a:p>
            <a:pPr marL="393192" lvl="1" indent="0">
              <a:buNone/>
            </a:pPr>
            <a:r>
              <a:rPr lang="en-US" dirty="0" smtClean="0"/>
              <a:t>Multi-digit multiplication and division</a:t>
            </a:r>
          </a:p>
          <a:p>
            <a:pPr marL="393192" lvl="1" indent="0">
              <a:buNone/>
            </a:pPr>
            <a:r>
              <a:rPr lang="en-US" dirty="0" smtClean="0"/>
              <a:t>Concept of </a:t>
            </a:r>
            <a:r>
              <a:rPr lang="en-US" dirty="0"/>
              <a:t>decimal </a:t>
            </a:r>
            <a:r>
              <a:rPr lang="en-US" dirty="0" smtClean="0"/>
              <a:t>numbers</a:t>
            </a:r>
          </a:p>
          <a:p>
            <a:pPr marL="393192" lvl="1" indent="0">
              <a:buNone/>
            </a:pPr>
            <a:r>
              <a:rPr lang="en-US" dirty="0" smtClean="0"/>
              <a:t>Basic fraction concepts</a:t>
            </a:r>
            <a:endParaRPr lang="en-US" dirty="0"/>
          </a:p>
          <a:p>
            <a:pPr marL="320040" lvl="1" indent="0">
              <a:buNone/>
            </a:pPr>
            <a:endParaRPr lang="en-US" dirty="0" smtClean="0"/>
          </a:p>
          <a:p>
            <a:r>
              <a:rPr lang="en-US" b="1" dirty="0"/>
              <a:t>Important </a:t>
            </a:r>
            <a:r>
              <a:rPr lang="en-US" b="1" dirty="0" smtClean="0"/>
              <a:t>outcomes </a:t>
            </a:r>
            <a:r>
              <a:rPr lang="en-US" b="1" dirty="0"/>
              <a:t>for </a:t>
            </a:r>
            <a:r>
              <a:rPr lang="en-US" b="1" dirty="0" smtClean="0"/>
              <a:t>5</a:t>
            </a:r>
            <a:r>
              <a:rPr lang="en-US" b="1" baseline="30000" dirty="0" smtClean="0"/>
              <a:t>th</a:t>
            </a:r>
            <a:r>
              <a:rPr lang="en-US" b="1" dirty="0" smtClean="0"/>
              <a:t> grade </a:t>
            </a:r>
          </a:p>
          <a:p>
            <a:pPr marL="393192" lvl="1" indent="0">
              <a:buNone/>
            </a:pPr>
            <a:r>
              <a:rPr lang="en-US" dirty="0"/>
              <a:t>Multi-digit multiplication and </a:t>
            </a:r>
            <a:r>
              <a:rPr lang="en-US" dirty="0" smtClean="0"/>
              <a:t>division</a:t>
            </a:r>
          </a:p>
          <a:p>
            <a:pPr marL="393192" lvl="1" indent="0">
              <a:buNone/>
            </a:pPr>
            <a:r>
              <a:rPr lang="en-US" dirty="0" smtClean="0"/>
              <a:t>Operations with decimal numbers</a:t>
            </a:r>
          </a:p>
          <a:p>
            <a:pPr marL="393192" lvl="1" indent="0">
              <a:buNone/>
            </a:pPr>
            <a:r>
              <a:rPr lang="en-US" dirty="0" smtClean="0"/>
              <a:t>Advanced fraction concepts</a:t>
            </a:r>
            <a:endParaRPr lang="en-US" dirty="0"/>
          </a:p>
        </p:txBody>
      </p:sp>
    </p:spTree>
    <p:extLst>
      <p:ext uri="{BB962C8B-B14F-4D97-AF65-F5344CB8AC3E}">
        <p14:creationId xmlns:p14="http://schemas.microsoft.com/office/powerpoint/2010/main" val="19309925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Number Talk</a:t>
            </a:r>
            <a:endParaRPr lang="en-US" b="1" dirty="0"/>
          </a:p>
        </p:txBody>
      </p:sp>
      <p:sp>
        <p:nvSpPr>
          <p:cNvPr id="3" name="Content Placeholder 2"/>
          <p:cNvSpPr>
            <a:spLocks noGrp="1"/>
          </p:cNvSpPr>
          <p:nvPr>
            <p:ph idx="1"/>
          </p:nvPr>
        </p:nvSpPr>
        <p:spPr/>
        <p:txBody>
          <a:bodyPr/>
          <a:lstStyle/>
          <a:p>
            <a:pPr marL="82296" indent="0">
              <a:spcAft>
                <a:spcPts val="1200"/>
              </a:spcAft>
              <a:buNone/>
            </a:pPr>
            <a:r>
              <a:rPr lang="en-US" dirty="0" smtClean="0"/>
              <a:t>What number do you think will go in the blank to make the equation true? </a:t>
            </a:r>
            <a:r>
              <a:rPr lang="en-US" dirty="0" smtClean="0">
                <a:solidFill>
                  <a:srgbClr val="C00000"/>
                </a:solidFill>
              </a:rPr>
              <a:t>Try to solve this by reasoning, without doing the calculations.</a:t>
            </a:r>
          </a:p>
          <a:p>
            <a:pPr marL="82296" indent="0">
              <a:spcAft>
                <a:spcPts val="1200"/>
              </a:spcAft>
              <a:buNone/>
            </a:pPr>
            <a:r>
              <a:rPr lang="en-US" dirty="0" smtClean="0"/>
              <a:t>4 x 9 = 12 x ___</a:t>
            </a:r>
          </a:p>
          <a:p>
            <a:pPr marL="82296" indent="0">
              <a:spcAft>
                <a:spcPts val="1200"/>
              </a:spcAft>
              <a:buNone/>
            </a:pPr>
            <a:r>
              <a:rPr lang="en-US" dirty="0" smtClean="0">
                <a:solidFill>
                  <a:schemeClr val="accent4">
                    <a:lumMod val="75000"/>
                  </a:schemeClr>
                </a:solidFill>
              </a:rPr>
              <a:t>How did you think about this?</a:t>
            </a:r>
          </a:p>
          <a:p>
            <a:pPr marL="82296" indent="0">
              <a:spcAft>
                <a:spcPts val="1200"/>
              </a:spcAft>
              <a:buNone/>
            </a:pPr>
            <a:r>
              <a:rPr lang="en-US" dirty="0" smtClean="0"/>
              <a:t>12 </a:t>
            </a:r>
            <a:r>
              <a:rPr lang="en-US" dirty="0"/>
              <a:t>x </a:t>
            </a:r>
            <a:r>
              <a:rPr lang="en-US" dirty="0" smtClean="0"/>
              <a:t>15 </a:t>
            </a:r>
            <a:r>
              <a:rPr lang="en-US" dirty="0"/>
              <a:t>= </a:t>
            </a:r>
            <a:r>
              <a:rPr lang="en-US" dirty="0" smtClean="0"/>
              <a:t>20 </a:t>
            </a:r>
            <a:r>
              <a:rPr lang="en-US" dirty="0"/>
              <a:t>x ___</a:t>
            </a:r>
          </a:p>
          <a:p>
            <a:pPr marL="82296" indent="0">
              <a:spcAft>
                <a:spcPts val="1200"/>
              </a:spcAft>
              <a:buNone/>
            </a:pPr>
            <a:endParaRPr lang="en-US" dirty="0">
              <a:solidFill>
                <a:schemeClr val="accent4">
                  <a:lumMod val="75000"/>
                </a:schemeClr>
              </a:solidFill>
            </a:endParaRPr>
          </a:p>
        </p:txBody>
      </p:sp>
      <p:sp>
        <p:nvSpPr>
          <p:cNvPr id="4" name="Rectangle 3"/>
          <p:cNvSpPr/>
          <p:nvPr/>
        </p:nvSpPr>
        <p:spPr>
          <a:xfrm>
            <a:off x="1676400" y="5867400"/>
            <a:ext cx="5181600" cy="646331"/>
          </a:xfrm>
          <a:prstGeom prst="rect">
            <a:avLst/>
          </a:prstGeom>
          <a:solidFill>
            <a:schemeClr val="accent2">
              <a:lumMod val="40000"/>
              <a:lumOff val="60000"/>
            </a:schemeClr>
          </a:solidFill>
        </p:spPr>
        <p:txBody>
          <a:bodyPr wrap="square">
            <a:spAutoFit/>
          </a:bodyPr>
          <a:lstStyle/>
          <a:p>
            <a:r>
              <a:rPr lang="en-US" dirty="0" smtClean="0"/>
              <a:t>Number Talks:5</a:t>
            </a:r>
            <a:r>
              <a:rPr lang="en-US" baseline="30000" dirty="0" smtClean="0"/>
              <a:t>th</a:t>
            </a:r>
            <a:r>
              <a:rPr lang="en-US" dirty="0" smtClean="0"/>
              <a:t> grade </a:t>
            </a:r>
            <a:r>
              <a:rPr lang="en-US" b="1" dirty="0" smtClean="0"/>
              <a:t>12 x 15</a:t>
            </a:r>
          </a:p>
          <a:p>
            <a:r>
              <a:rPr lang="en-US" b="1" dirty="0" smtClean="0"/>
              <a:t>		      32 x </a:t>
            </a:r>
            <a:r>
              <a:rPr lang="en-US" b="1" dirty="0" smtClean="0"/>
              <a:t>15   </a:t>
            </a:r>
            <a:r>
              <a:rPr lang="en-US" dirty="0" smtClean="0"/>
              <a:t>Then look at CCSS</a:t>
            </a:r>
            <a:endParaRPr lang="en-US" dirty="0" smtClean="0"/>
          </a:p>
        </p:txBody>
      </p:sp>
    </p:spTree>
    <p:extLst>
      <p:ext uri="{BB962C8B-B14F-4D97-AF65-F5344CB8AC3E}">
        <p14:creationId xmlns:p14="http://schemas.microsoft.com/office/powerpoint/2010/main" val="3522177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spcAft>
                <a:spcPts val="1200"/>
              </a:spcAft>
            </a:pPr>
            <a:r>
              <a:rPr lang="en-US" sz="2800" dirty="0">
                <a:solidFill>
                  <a:schemeClr val="tx2">
                    <a:lumMod val="60000"/>
                    <a:lumOff val="40000"/>
                  </a:schemeClr>
                </a:solidFill>
              </a:rPr>
              <a:t>4.NBT.5  Multiply a whole number of up to four digits by a one-digit whole number, and multiply two two-digit numbers, using strategies based on place value and the properties of operations. Illustrate and explain the calculation by using equations, rectangular arrays, and/or area models. </a:t>
            </a:r>
            <a:endParaRPr lang="en-US" sz="2800" dirty="0" smtClean="0">
              <a:solidFill>
                <a:schemeClr val="tx2">
                  <a:lumMod val="60000"/>
                  <a:lumOff val="40000"/>
                </a:schemeClr>
              </a:solidFill>
            </a:endParaRPr>
          </a:p>
          <a:p>
            <a:r>
              <a:rPr lang="en-US" sz="2800" dirty="0" smtClean="0">
                <a:solidFill>
                  <a:schemeClr val="accent3"/>
                </a:solidFill>
              </a:rPr>
              <a:t>5.NBT.5  </a:t>
            </a:r>
            <a:r>
              <a:rPr lang="en-US" sz="2800" dirty="0">
                <a:solidFill>
                  <a:schemeClr val="accent3"/>
                </a:solidFill>
              </a:rPr>
              <a:t>Fluently multiply multi-digit whole numbers using the standard algorithm. </a:t>
            </a:r>
          </a:p>
          <a:p>
            <a:endParaRPr lang="en-US" dirty="0"/>
          </a:p>
        </p:txBody>
      </p:sp>
    </p:spTree>
    <p:extLst>
      <p:ext uri="{BB962C8B-B14F-4D97-AF65-F5344CB8AC3E}">
        <p14:creationId xmlns:p14="http://schemas.microsoft.com/office/powerpoint/2010/main" val="3519288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b="1" dirty="0"/>
          </a:p>
        </p:txBody>
      </p:sp>
      <p:sp>
        <p:nvSpPr>
          <p:cNvPr id="3" name="Content Placeholder 2"/>
          <p:cNvSpPr>
            <a:spLocks noGrp="1"/>
          </p:cNvSpPr>
          <p:nvPr>
            <p:ph idx="1"/>
          </p:nvPr>
        </p:nvSpPr>
        <p:spPr>
          <a:xfrm>
            <a:off x="1435608" y="1447800"/>
            <a:ext cx="7498080" cy="5105400"/>
          </a:xfrm>
        </p:spPr>
        <p:txBody>
          <a:bodyPr>
            <a:normAutofit/>
          </a:bodyPr>
          <a:lstStyle/>
          <a:p>
            <a:endParaRPr lang="en-US" dirty="0" smtClean="0"/>
          </a:p>
          <a:p>
            <a:endParaRPr lang="en-US" dirty="0"/>
          </a:p>
          <a:p>
            <a:endParaRPr lang="en-US" dirty="0" smtClean="0"/>
          </a:p>
          <a:p>
            <a:endParaRPr lang="en-US" dirty="0" smtClean="0"/>
          </a:p>
          <a:p>
            <a:endParaRPr lang="en-US" dirty="0" smtClean="0"/>
          </a:p>
          <a:p>
            <a:pPr marL="82296" indent="0">
              <a:buNone/>
            </a:pPr>
            <a:r>
              <a:rPr lang="en-US" dirty="0" smtClean="0"/>
              <a:t>8 </a:t>
            </a:r>
            <a:r>
              <a:rPr lang="en-US" dirty="0"/>
              <a:t>x 7 = (8 x 5) + (8 x 2)  </a:t>
            </a:r>
          </a:p>
          <a:p>
            <a:pPr marL="82296" indent="0">
              <a:buNone/>
            </a:pPr>
            <a:r>
              <a:rPr lang="en-US" dirty="0"/>
              <a:t>This is the distributive </a:t>
            </a:r>
            <a:r>
              <a:rPr lang="en-US" dirty="0" smtClean="0"/>
              <a:t>property</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1600200"/>
            <a:ext cx="4781550" cy="217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1684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b="1" dirty="0"/>
          </a:p>
        </p:txBody>
      </p:sp>
      <p:sp>
        <p:nvSpPr>
          <p:cNvPr id="3" name="Content Placeholder 2"/>
          <p:cNvSpPr>
            <a:spLocks noGrp="1"/>
          </p:cNvSpPr>
          <p:nvPr>
            <p:ph idx="1"/>
          </p:nvPr>
        </p:nvSpPr>
        <p:spPr>
          <a:xfrm>
            <a:off x="1435608" y="1447800"/>
            <a:ext cx="7498080" cy="5105400"/>
          </a:xfrm>
        </p:spPr>
        <p:txBody>
          <a:bodyPr>
            <a:normAutofit/>
          </a:bodyPr>
          <a:lstStyle/>
          <a:p>
            <a:endParaRPr lang="en-US" dirty="0" smtClean="0"/>
          </a:p>
          <a:p>
            <a:endParaRPr lang="en-US" dirty="0"/>
          </a:p>
          <a:p>
            <a:endParaRPr lang="en-US" dirty="0" smtClean="0"/>
          </a:p>
          <a:p>
            <a:endParaRPr lang="en-US" dirty="0" smtClean="0"/>
          </a:p>
          <a:p>
            <a:endParaRPr lang="en-US" dirty="0" smtClean="0"/>
          </a:p>
          <a:p>
            <a:pPr marL="82296" indent="0">
              <a:buNone/>
            </a:pPr>
            <a:r>
              <a:rPr lang="en-US" dirty="0" smtClean="0"/>
              <a:t>Now </a:t>
            </a:r>
            <a:r>
              <a:rPr lang="en-US" dirty="0"/>
              <a:t>you can multiply </a:t>
            </a:r>
            <a:r>
              <a:rPr lang="en-US" dirty="0" smtClean="0"/>
              <a:t>larger numbers </a:t>
            </a:r>
            <a:r>
              <a:rPr lang="en-US" dirty="0"/>
              <a:t>in your head. </a:t>
            </a:r>
            <a:r>
              <a:rPr lang="en-US" dirty="0" smtClean="0"/>
              <a:t> Try </a:t>
            </a:r>
            <a:r>
              <a:rPr lang="en-US" dirty="0"/>
              <a:t>56 x </a:t>
            </a:r>
            <a:r>
              <a:rPr lang="en-US" dirty="0" smtClean="0"/>
              <a:t>5.  </a:t>
            </a:r>
          </a:p>
          <a:p>
            <a:pPr marL="82296" indent="0">
              <a:buNone/>
            </a:pPr>
            <a:r>
              <a:rPr lang="en-US" dirty="0" smtClean="0"/>
              <a:t>				Try </a:t>
            </a:r>
            <a:r>
              <a:rPr lang="en-US" dirty="0"/>
              <a:t>8 x 23.</a:t>
            </a:r>
          </a:p>
          <a:p>
            <a:pPr marL="82296" indent="0">
              <a:buNone/>
            </a:pPr>
            <a:endParaRPr lang="en-US"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1600200"/>
            <a:ext cx="4781550" cy="217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89625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1447800"/>
            <a:ext cx="7498080" cy="5181600"/>
          </a:xfrm>
        </p:spPr>
        <p:txBody>
          <a:bodyPr>
            <a:normAutofit fontScale="92500" lnSpcReduction="20000"/>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pPr marL="82296" indent="0">
              <a:spcAft>
                <a:spcPts val="600"/>
              </a:spcAft>
              <a:buNone/>
            </a:pPr>
            <a:r>
              <a:rPr lang="en-US" dirty="0"/>
              <a:t>Find a way to multiply 38 x 6 by representing 38 as a subtraction.</a:t>
            </a:r>
          </a:p>
          <a:p>
            <a:pPr marL="82296" indent="0">
              <a:spcAft>
                <a:spcPts val="600"/>
              </a:spcAft>
              <a:buNone/>
            </a:pPr>
            <a:r>
              <a:rPr lang="en-US" dirty="0" smtClean="0"/>
              <a:t>Try </a:t>
            </a:r>
            <a:r>
              <a:rPr lang="en-US" dirty="0"/>
              <a:t>3,426 x 5 by decomposing into thousands, hundreds, tens and ones</a:t>
            </a:r>
            <a:r>
              <a:rPr lang="en-US" dirty="0" smtClean="0"/>
              <a:t>.</a:t>
            </a:r>
            <a:endParaRPr lang="en-US" dirty="0"/>
          </a:p>
        </p:txBody>
      </p:sp>
      <p:pic>
        <p:nvPicPr>
          <p:cNvPr id="4" name="Picture 3"/>
          <p:cNvPicPr/>
          <p:nvPr/>
        </p:nvPicPr>
        <p:blipFill>
          <a:blip r:embed="rId2"/>
          <a:stretch>
            <a:fillRect/>
          </a:stretch>
        </p:blipFill>
        <p:spPr>
          <a:xfrm>
            <a:off x="2286000" y="533400"/>
            <a:ext cx="5210175" cy="3552825"/>
          </a:xfrm>
          <a:prstGeom prst="rect">
            <a:avLst/>
          </a:prstGeom>
        </p:spPr>
      </p:pic>
      <p:sp>
        <p:nvSpPr>
          <p:cNvPr id="2" name="TextBox 1"/>
          <p:cNvSpPr txBox="1"/>
          <p:nvPr/>
        </p:nvSpPr>
        <p:spPr>
          <a:xfrm>
            <a:off x="5715000" y="6103620"/>
            <a:ext cx="2438400" cy="381000"/>
          </a:xfrm>
          <a:prstGeom prst="rect">
            <a:avLst/>
          </a:prstGeom>
          <a:noFill/>
        </p:spPr>
        <p:txBody>
          <a:bodyPr wrap="square" rtlCol="0">
            <a:spAutoFit/>
          </a:bodyPr>
          <a:lstStyle/>
          <a:p>
            <a:r>
              <a:rPr lang="en-US" dirty="0">
                <a:hlinkClick r:id="rId3"/>
              </a:rPr>
              <a:t>Rectangle Multiplication</a:t>
            </a:r>
            <a:endParaRPr lang="en-US" dirty="0"/>
          </a:p>
        </p:txBody>
      </p:sp>
    </p:spTree>
    <p:extLst>
      <p:ext uri="{BB962C8B-B14F-4D97-AF65-F5344CB8AC3E}">
        <p14:creationId xmlns:p14="http://schemas.microsoft.com/office/powerpoint/2010/main" val="4011646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fade">
                                      <p:cBhvr>
                                        <p:cTn id="7" dur="500"/>
                                        <p:tgtEl>
                                          <p:spTgt spid="3">
                                            <p:txEl>
                                              <p:pRg st="7"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8" end="8"/>
                                            </p:txEl>
                                          </p:spTgt>
                                        </p:tgtEl>
                                        <p:attrNameLst>
                                          <p:attrName>style.visibility</p:attrName>
                                        </p:attrNameLst>
                                      </p:cBhvr>
                                      <p:to>
                                        <p:strVal val="visible"/>
                                      </p:to>
                                    </p:set>
                                    <p:animEffect transition="in" filter="fade">
                                      <p:cBhvr>
                                        <p:cTn id="1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Factors </a:t>
            </a:r>
            <a:endParaRPr lang="en-US" b="1" dirty="0"/>
          </a:p>
        </p:txBody>
      </p:sp>
      <p:sp>
        <p:nvSpPr>
          <p:cNvPr id="3" name="Content Placeholder 2"/>
          <p:cNvSpPr>
            <a:spLocks noGrp="1"/>
          </p:cNvSpPr>
          <p:nvPr>
            <p:ph idx="1"/>
          </p:nvPr>
        </p:nvSpPr>
        <p:spPr/>
        <p:txBody>
          <a:bodyPr>
            <a:normAutofit/>
          </a:bodyPr>
          <a:lstStyle/>
          <a:p>
            <a:r>
              <a:rPr lang="en-US" sz="2000" dirty="0"/>
              <a:t>4.OA.4  Find all factor pairs for a whole number in the range 1-100. Recognize that a whole number is a multiple of each of its factors. Determine whether a given whole number in the range 1-100 is a multiple of a given one-digit number. Determine whether a given whole number in the range 1-100 is prime or composite</a:t>
            </a:r>
            <a:r>
              <a:rPr lang="en-US" sz="2000" dirty="0" smtClean="0"/>
              <a:t>.</a:t>
            </a:r>
          </a:p>
          <a:p>
            <a:endParaRPr lang="en-US" sz="2000" dirty="0"/>
          </a:p>
          <a:p>
            <a:r>
              <a:rPr lang="en-US" sz="2400" dirty="0" smtClean="0">
                <a:solidFill>
                  <a:srgbClr val="C00000"/>
                </a:solidFill>
              </a:rPr>
              <a:t>Start with a number like 20 or 24. </a:t>
            </a:r>
            <a:br>
              <a:rPr lang="en-US" sz="2400" dirty="0" smtClean="0">
                <a:solidFill>
                  <a:srgbClr val="C00000"/>
                </a:solidFill>
              </a:rPr>
            </a:br>
            <a:r>
              <a:rPr lang="en-US" sz="2400" dirty="0" smtClean="0">
                <a:solidFill>
                  <a:schemeClr val="accent2">
                    <a:lumMod val="50000"/>
                  </a:schemeClr>
                </a:solidFill>
              </a:rPr>
              <a:t>Give each pair of students 20 (or 24) tiles. </a:t>
            </a:r>
            <a:r>
              <a:rPr lang="en-US" sz="2400" dirty="0" smtClean="0">
                <a:solidFill>
                  <a:srgbClr val="C00000"/>
                </a:solidFill>
              </a:rPr>
              <a:t/>
            </a:r>
            <a:br>
              <a:rPr lang="en-US" sz="2400" dirty="0" smtClean="0">
                <a:solidFill>
                  <a:srgbClr val="C00000"/>
                </a:solidFill>
              </a:rPr>
            </a:br>
            <a:r>
              <a:rPr lang="en-US" sz="2400" dirty="0" smtClean="0">
                <a:solidFill>
                  <a:schemeClr val="accent4">
                    <a:lumMod val="50000"/>
                  </a:schemeClr>
                </a:solidFill>
              </a:rPr>
              <a:t>Ask them to make as many different rectangles as they can out of the tiles (using all of them). </a:t>
            </a:r>
            <a:r>
              <a:rPr lang="en-US" sz="2400" dirty="0" smtClean="0">
                <a:solidFill>
                  <a:srgbClr val="C00000"/>
                </a:solidFill>
              </a:rPr>
              <a:t/>
            </a:r>
            <a:br>
              <a:rPr lang="en-US" sz="2400" dirty="0" smtClean="0">
                <a:solidFill>
                  <a:srgbClr val="C00000"/>
                </a:solidFill>
              </a:rPr>
            </a:br>
            <a:r>
              <a:rPr lang="en-US" sz="2400" dirty="0" smtClean="0">
                <a:solidFill>
                  <a:schemeClr val="accent6">
                    <a:lumMod val="75000"/>
                  </a:schemeClr>
                </a:solidFill>
              </a:rPr>
              <a:t>Record each arrangement as a product. </a:t>
            </a:r>
          </a:p>
          <a:p>
            <a:r>
              <a:rPr lang="en-US" sz="2400" dirty="0" smtClean="0">
                <a:solidFill>
                  <a:schemeClr val="accent3"/>
                </a:solidFill>
              </a:rPr>
              <a:t>Try this by drawing, using the number 36.</a:t>
            </a:r>
            <a:endParaRPr lang="en-US" sz="2400" dirty="0">
              <a:solidFill>
                <a:schemeClr val="accent3"/>
              </a:solidFill>
            </a:endParaRPr>
          </a:p>
        </p:txBody>
      </p:sp>
    </p:spTree>
    <p:extLst>
      <p:ext uri="{BB962C8B-B14F-4D97-AF65-F5344CB8AC3E}">
        <p14:creationId xmlns:p14="http://schemas.microsoft.com/office/powerpoint/2010/main" val="27549098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Factor Game</a:t>
            </a:r>
            <a:endParaRPr lang="en-US" b="1"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35100" y="1498199"/>
            <a:ext cx="7499350" cy="4699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17055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Procedures… The C-R-A</a:t>
            </a:r>
            <a:endParaRPr lang="en-US" b="1" dirty="0"/>
          </a:p>
        </p:txBody>
      </p:sp>
      <p:sp>
        <p:nvSpPr>
          <p:cNvPr id="3" name="Content Placeholder 2"/>
          <p:cNvSpPr>
            <a:spLocks noGrp="1"/>
          </p:cNvSpPr>
          <p:nvPr>
            <p:ph idx="1"/>
          </p:nvPr>
        </p:nvSpPr>
        <p:spPr/>
        <p:txBody>
          <a:bodyPr/>
          <a:lstStyle/>
          <a:p>
            <a:pPr marL="82296" indent="0">
              <a:spcAft>
                <a:spcPts val="1200"/>
              </a:spcAft>
              <a:buNone/>
            </a:pPr>
            <a:r>
              <a:rPr lang="en-US" b="1" dirty="0" smtClean="0">
                <a:solidFill>
                  <a:schemeClr val="accent3">
                    <a:lumMod val="75000"/>
                  </a:schemeClr>
                </a:solidFill>
              </a:rPr>
              <a:t>Concrete-Representational-Abstract</a:t>
            </a:r>
          </a:p>
          <a:p>
            <a:pPr marL="82296" indent="0">
              <a:spcAft>
                <a:spcPts val="1200"/>
              </a:spcAft>
              <a:buNone/>
            </a:pPr>
            <a:r>
              <a:rPr lang="en-US" b="1" dirty="0" smtClean="0"/>
              <a:t>Concrete:</a:t>
            </a:r>
            <a:r>
              <a:rPr lang="en-US" dirty="0" smtClean="0"/>
              <a:t> Multiply 16 x 12 using base 10 blocks.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3657600"/>
            <a:ext cx="5067300" cy="273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36911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Procedures… The C-R-A</a:t>
            </a:r>
            <a:endParaRPr lang="en-US" b="1" dirty="0"/>
          </a:p>
        </p:txBody>
      </p:sp>
      <p:sp>
        <p:nvSpPr>
          <p:cNvPr id="3" name="Content Placeholder 2"/>
          <p:cNvSpPr>
            <a:spLocks noGrp="1"/>
          </p:cNvSpPr>
          <p:nvPr>
            <p:ph idx="1"/>
          </p:nvPr>
        </p:nvSpPr>
        <p:spPr/>
        <p:txBody>
          <a:bodyPr/>
          <a:lstStyle/>
          <a:p>
            <a:pPr marL="82296" indent="0">
              <a:spcAft>
                <a:spcPts val="1200"/>
              </a:spcAft>
              <a:buNone/>
            </a:pPr>
            <a:r>
              <a:rPr lang="en-US" b="1" dirty="0">
                <a:solidFill>
                  <a:schemeClr val="accent3">
                    <a:lumMod val="75000"/>
                  </a:schemeClr>
                </a:solidFill>
              </a:rPr>
              <a:t>Concrete-Representational-Abstract</a:t>
            </a:r>
          </a:p>
          <a:p>
            <a:pPr marL="82296" indent="0">
              <a:spcAft>
                <a:spcPts val="1200"/>
              </a:spcAft>
              <a:buNone/>
            </a:pPr>
            <a:r>
              <a:rPr lang="en-US" b="1" dirty="0" smtClean="0"/>
              <a:t>Representational:</a:t>
            </a:r>
          </a:p>
          <a:p>
            <a:pPr marL="82296" indent="0">
              <a:spcAft>
                <a:spcPts val="1200"/>
              </a:spcAft>
              <a:buNone/>
            </a:pPr>
            <a:endParaRPr lang="en-US" b="1" dirty="0"/>
          </a:p>
          <a:p>
            <a:pPr marL="82296" indent="0">
              <a:spcAft>
                <a:spcPts val="1200"/>
              </a:spcAft>
              <a:buNone/>
            </a:pPr>
            <a:endParaRPr lang="en-US" b="1" dirty="0" smtClean="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5257800" y="2895600"/>
            <a:ext cx="2495550" cy="2305050"/>
          </a:xfrm>
          <a:prstGeom prst="rect">
            <a:avLst/>
          </a:prstGeom>
          <a:noFill/>
          <a:ln>
            <a:noFill/>
          </a:ln>
        </p:spPr>
      </p:pic>
      <p:sp>
        <p:nvSpPr>
          <p:cNvPr id="5" name="TextBox 4"/>
          <p:cNvSpPr txBox="1"/>
          <p:nvPr/>
        </p:nvSpPr>
        <p:spPr>
          <a:xfrm>
            <a:off x="2286000" y="5867400"/>
            <a:ext cx="5270482" cy="369332"/>
          </a:xfrm>
          <a:prstGeom prst="rect">
            <a:avLst/>
          </a:prstGeom>
          <a:noFill/>
        </p:spPr>
        <p:txBody>
          <a:bodyPr wrap="none" rtlCol="0">
            <a:spAutoFit/>
          </a:bodyPr>
          <a:lstStyle/>
          <a:p>
            <a:r>
              <a:rPr lang="en-US" dirty="0" smtClean="0"/>
              <a:t>National Library of Virtual Manipulatives  </a:t>
            </a:r>
            <a:r>
              <a:rPr lang="en-US" dirty="0" smtClean="0">
                <a:hlinkClick r:id="rId3"/>
              </a:rPr>
              <a:t>nlvm.usu.edu</a:t>
            </a:r>
            <a:endParaRPr lang="en-US" dirty="0"/>
          </a:p>
        </p:txBody>
      </p:sp>
    </p:spTree>
    <p:extLst>
      <p:ext uri="{BB962C8B-B14F-4D97-AF65-F5344CB8AC3E}">
        <p14:creationId xmlns:p14="http://schemas.microsoft.com/office/powerpoint/2010/main" val="32572804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Procedures… The C-R-A</a:t>
            </a:r>
            <a:endParaRPr lang="en-US" b="1" dirty="0"/>
          </a:p>
        </p:txBody>
      </p:sp>
      <p:sp>
        <p:nvSpPr>
          <p:cNvPr id="3" name="Content Placeholder 2"/>
          <p:cNvSpPr>
            <a:spLocks noGrp="1"/>
          </p:cNvSpPr>
          <p:nvPr>
            <p:ph idx="1"/>
          </p:nvPr>
        </p:nvSpPr>
        <p:spPr/>
        <p:txBody>
          <a:bodyPr/>
          <a:lstStyle/>
          <a:p>
            <a:pPr marL="82296" indent="0">
              <a:spcAft>
                <a:spcPts val="1200"/>
              </a:spcAft>
              <a:buNone/>
            </a:pPr>
            <a:r>
              <a:rPr lang="en-US" b="1" dirty="0">
                <a:solidFill>
                  <a:schemeClr val="accent3">
                    <a:lumMod val="75000"/>
                  </a:schemeClr>
                </a:solidFill>
              </a:rPr>
              <a:t>Concrete-Representational-Abstract</a:t>
            </a:r>
          </a:p>
          <a:p>
            <a:pPr marL="82296" indent="0">
              <a:spcAft>
                <a:spcPts val="1200"/>
              </a:spcAft>
              <a:buNone/>
            </a:pPr>
            <a:r>
              <a:rPr lang="en-US" b="1" dirty="0" smtClean="0"/>
              <a:t>Abstract:</a:t>
            </a:r>
            <a:endParaRPr lang="en-US" b="1"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2390775"/>
            <a:ext cx="1276350" cy="3019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2114550"/>
            <a:ext cx="1323975" cy="2457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p:nvPr/>
        </p:nvPicPr>
        <p:blipFill>
          <a:blip r:embed="rId4">
            <a:extLst>
              <a:ext uri="{28A0092B-C50C-407E-A947-70E740481C1C}">
                <a14:useLocalDpi xmlns:a14="http://schemas.microsoft.com/office/drawing/2010/main" val="0"/>
              </a:ext>
            </a:extLst>
          </a:blip>
          <a:srcRect/>
          <a:stretch>
            <a:fillRect/>
          </a:stretch>
        </p:blipFill>
        <p:spPr bwMode="auto">
          <a:xfrm>
            <a:off x="1661556" y="2895600"/>
            <a:ext cx="1919844" cy="1847850"/>
          </a:xfrm>
          <a:prstGeom prst="rect">
            <a:avLst/>
          </a:prstGeom>
          <a:noFill/>
          <a:ln>
            <a:noFill/>
          </a:ln>
        </p:spPr>
      </p:pic>
      <p:sp>
        <p:nvSpPr>
          <p:cNvPr id="4" name="TextBox 3"/>
          <p:cNvSpPr txBox="1"/>
          <p:nvPr/>
        </p:nvSpPr>
        <p:spPr>
          <a:xfrm>
            <a:off x="1219200" y="5562600"/>
            <a:ext cx="7620000" cy="1200329"/>
          </a:xfrm>
          <a:prstGeom prst="rect">
            <a:avLst/>
          </a:prstGeom>
          <a:noFill/>
        </p:spPr>
        <p:txBody>
          <a:bodyPr wrap="square" rtlCol="0">
            <a:spAutoFit/>
          </a:bodyPr>
          <a:lstStyle/>
          <a:p>
            <a:r>
              <a:rPr lang="en-US" dirty="0">
                <a:solidFill>
                  <a:schemeClr val="accent3"/>
                </a:solidFill>
              </a:rPr>
              <a:t>4.NBT.5  Multiply a whole number of up to four digits by a one-digit whole number, and multiply two two-digit numbers, </a:t>
            </a:r>
            <a:r>
              <a:rPr lang="en-US" b="1" dirty="0">
                <a:solidFill>
                  <a:schemeClr val="accent3"/>
                </a:solidFill>
              </a:rPr>
              <a:t>using strategies based on place value</a:t>
            </a:r>
            <a:r>
              <a:rPr lang="en-US" dirty="0">
                <a:solidFill>
                  <a:schemeClr val="accent3"/>
                </a:solidFill>
              </a:rPr>
              <a:t> and the properties of operations. Illustrate and explain the calculation by using equations, rectangular arrays, and/or area models. </a:t>
            </a:r>
          </a:p>
        </p:txBody>
      </p:sp>
    </p:spTree>
    <p:extLst>
      <p:ext uri="{BB962C8B-B14F-4D97-AF65-F5344CB8AC3E}">
        <p14:creationId xmlns:p14="http://schemas.microsoft.com/office/powerpoint/2010/main" val="28977205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600" b="1" dirty="0"/>
              <a:t>The first way we teach children to think about multiplication</a:t>
            </a:r>
            <a:r>
              <a:rPr lang="en-US" sz="3600" b="1" dirty="0" smtClean="0"/>
              <a:t>:</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8222491"/>
              </p:ext>
            </p:extLst>
          </p:nvPr>
        </p:nvGraphicFramePr>
        <p:xfrm>
          <a:off x="3200400" y="2590800"/>
          <a:ext cx="3124200" cy="1828800"/>
        </p:xfrm>
        <a:graphic>
          <a:graphicData uri="http://schemas.openxmlformats.org/drawingml/2006/table">
            <a:tbl>
              <a:tblPr firstRow="1" firstCol="1" bandRow="1">
                <a:tableStyleId>{5C22544A-7EE6-4342-B048-85BDC9FD1C3A}</a:tableStyleId>
              </a:tblPr>
              <a:tblGrid>
                <a:gridCol w="520700"/>
                <a:gridCol w="520700"/>
                <a:gridCol w="520700"/>
                <a:gridCol w="520700"/>
                <a:gridCol w="520700"/>
                <a:gridCol w="520700"/>
              </a:tblGrid>
              <a:tr h="316839">
                <a:tc>
                  <a:txBody>
                    <a:bodyPr/>
                    <a:lstStyle/>
                    <a:p>
                      <a:pPr marL="0" marR="0" algn="ctr">
                        <a:spcBef>
                          <a:spcPts val="0"/>
                        </a:spcBef>
                        <a:spcAft>
                          <a:spcPts val="0"/>
                        </a:spcAft>
                      </a:pPr>
                      <a:r>
                        <a:rPr lang="en-US" sz="2400" b="0" dirty="0">
                          <a:solidFill>
                            <a:schemeClr val="tx1"/>
                          </a:solidFill>
                          <a:effectLst/>
                        </a:rPr>
                        <a:t>x</a:t>
                      </a:r>
                      <a:endParaRPr lang="en-US" sz="2400" b="0" dirty="0">
                        <a:solidFill>
                          <a:schemeClr val="tx1"/>
                        </a:solidFill>
                        <a:effectLst/>
                        <a:latin typeface="Times New Roman"/>
                        <a:ea typeface="Calibri"/>
                        <a:cs typeface="Times New Roman"/>
                      </a:endParaRPr>
                    </a:p>
                  </a:txBody>
                  <a:tcPr marL="68580" marR="68580" marT="0" marB="0">
                    <a:solidFill>
                      <a:schemeClr val="bg1"/>
                    </a:solidFill>
                  </a:tcPr>
                </a:tc>
                <a:tc>
                  <a:txBody>
                    <a:bodyPr/>
                    <a:lstStyle/>
                    <a:p>
                      <a:pPr marL="0" marR="0" algn="ctr">
                        <a:spcBef>
                          <a:spcPts val="0"/>
                        </a:spcBef>
                        <a:spcAft>
                          <a:spcPts val="0"/>
                        </a:spcAft>
                      </a:pPr>
                      <a:r>
                        <a:rPr lang="en-US" sz="2400" b="0" dirty="0">
                          <a:solidFill>
                            <a:schemeClr val="tx1"/>
                          </a:solidFill>
                          <a:effectLst/>
                        </a:rPr>
                        <a:t>x</a:t>
                      </a:r>
                      <a:endParaRPr lang="en-US" sz="2400" b="0" dirty="0">
                        <a:solidFill>
                          <a:schemeClr val="tx1"/>
                        </a:solidFill>
                        <a:effectLst/>
                        <a:latin typeface="Times New Roman"/>
                        <a:ea typeface="Calibri"/>
                        <a:cs typeface="Times New Roman"/>
                      </a:endParaRPr>
                    </a:p>
                  </a:txBody>
                  <a:tcPr marL="68580" marR="68580" marT="0" marB="0">
                    <a:solidFill>
                      <a:schemeClr val="bg1"/>
                    </a:solidFill>
                  </a:tcPr>
                </a:tc>
                <a:tc>
                  <a:txBody>
                    <a:bodyPr/>
                    <a:lstStyle/>
                    <a:p>
                      <a:pPr marL="0" marR="0" algn="ctr">
                        <a:spcBef>
                          <a:spcPts val="0"/>
                        </a:spcBef>
                        <a:spcAft>
                          <a:spcPts val="0"/>
                        </a:spcAft>
                      </a:pPr>
                      <a:r>
                        <a:rPr lang="en-US" sz="2400" b="0" dirty="0">
                          <a:solidFill>
                            <a:schemeClr val="tx1"/>
                          </a:solidFill>
                          <a:effectLst/>
                        </a:rPr>
                        <a:t>x</a:t>
                      </a:r>
                      <a:endParaRPr lang="en-US" sz="2400" b="0" dirty="0">
                        <a:solidFill>
                          <a:schemeClr val="tx1"/>
                        </a:solidFill>
                        <a:effectLst/>
                        <a:latin typeface="Times New Roman"/>
                        <a:ea typeface="Calibri"/>
                        <a:cs typeface="Times New Roman"/>
                      </a:endParaRPr>
                    </a:p>
                  </a:txBody>
                  <a:tcPr marL="68580" marR="68580" marT="0" marB="0">
                    <a:solidFill>
                      <a:schemeClr val="bg1"/>
                    </a:solidFill>
                  </a:tcPr>
                </a:tc>
                <a:tc>
                  <a:txBody>
                    <a:bodyPr/>
                    <a:lstStyle/>
                    <a:p>
                      <a:pPr marL="0" marR="0" algn="ctr">
                        <a:spcBef>
                          <a:spcPts val="0"/>
                        </a:spcBef>
                        <a:spcAft>
                          <a:spcPts val="0"/>
                        </a:spcAft>
                      </a:pPr>
                      <a:r>
                        <a:rPr lang="en-US" sz="2400" b="0">
                          <a:solidFill>
                            <a:schemeClr val="tx1"/>
                          </a:solidFill>
                          <a:effectLst/>
                        </a:rPr>
                        <a:t>x</a:t>
                      </a:r>
                      <a:endParaRPr lang="en-US" sz="2400" b="0">
                        <a:solidFill>
                          <a:schemeClr val="tx1"/>
                        </a:solidFill>
                        <a:effectLst/>
                        <a:latin typeface="Times New Roman"/>
                        <a:ea typeface="Calibri"/>
                        <a:cs typeface="Times New Roman"/>
                      </a:endParaRPr>
                    </a:p>
                  </a:txBody>
                  <a:tcPr marL="68580" marR="68580" marT="0" marB="0">
                    <a:solidFill>
                      <a:schemeClr val="bg1"/>
                    </a:solidFill>
                  </a:tcPr>
                </a:tc>
                <a:tc>
                  <a:txBody>
                    <a:bodyPr/>
                    <a:lstStyle/>
                    <a:p>
                      <a:pPr marL="0" marR="0" algn="ctr">
                        <a:spcBef>
                          <a:spcPts val="0"/>
                        </a:spcBef>
                        <a:spcAft>
                          <a:spcPts val="0"/>
                        </a:spcAft>
                      </a:pPr>
                      <a:r>
                        <a:rPr lang="en-US" sz="2400" b="0" dirty="0">
                          <a:solidFill>
                            <a:schemeClr val="tx1"/>
                          </a:solidFill>
                          <a:effectLst/>
                        </a:rPr>
                        <a:t>x</a:t>
                      </a:r>
                      <a:endParaRPr lang="en-US" sz="2400" b="0" dirty="0">
                        <a:solidFill>
                          <a:schemeClr val="tx1"/>
                        </a:solidFill>
                        <a:effectLst/>
                        <a:latin typeface="Times New Roman"/>
                        <a:ea typeface="Calibri"/>
                        <a:cs typeface="Times New Roman"/>
                      </a:endParaRPr>
                    </a:p>
                  </a:txBody>
                  <a:tcPr marL="68580" marR="68580" marT="0" marB="0">
                    <a:solidFill>
                      <a:schemeClr val="bg1"/>
                    </a:solidFill>
                  </a:tcPr>
                </a:tc>
                <a:tc>
                  <a:txBody>
                    <a:bodyPr/>
                    <a:lstStyle/>
                    <a:p>
                      <a:pPr marL="0" marR="0" algn="ctr">
                        <a:spcBef>
                          <a:spcPts val="0"/>
                        </a:spcBef>
                        <a:spcAft>
                          <a:spcPts val="0"/>
                        </a:spcAft>
                      </a:pPr>
                      <a:r>
                        <a:rPr lang="en-US" sz="2400" b="0" dirty="0" smtClean="0">
                          <a:solidFill>
                            <a:schemeClr val="tx1"/>
                          </a:solidFill>
                          <a:effectLst/>
                          <a:latin typeface="Gill Sans MT" panose="020B0502020104020203" pitchFamily="34" charset="0"/>
                          <a:ea typeface="Calibri"/>
                          <a:cs typeface="Times New Roman"/>
                        </a:rPr>
                        <a:t>5</a:t>
                      </a:r>
                      <a:endParaRPr lang="en-US" sz="2400" b="0" dirty="0">
                        <a:solidFill>
                          <a:schemeClr val="tx1"/>
                        </a:solidFill>
                        <a:effectLst/>
                        <a:latin typeface="Gill Sans MT" panose="020B0502020104020203" pitchFamily="34" charset="0"/>
                        <a:ea typeface="Calibri"/>
                        <a:cs typeface="Times New Roman"/>
                      </a:endParaRPr>
                    </a:p>
                  </a:txBody>
                  <a:tcPr marL="68580" marR="68580" marT="0" marB="0">
                    <a:solidFill>
                      <a:schemeClr val="bg1"/>
                    </a:solidFill>
                  </a:tcPr>
                </a:tc>
              </a:tr>
              <a:tr h="316839">
                <a:tc>
                  <a:txBody>
                    <a:bodyPr/>
                    <a:lstStyle/>
                    <a:p>
                      <a:pPr marL="0" marR="0" algn="ctr">
                        <a:spcBef>
                          <a:spcPts val="0"/>
                        </a:spcBef>
                        <a:spcAft>
                          <a:spcPts val="0"/>
                        </a:spcAft>
                      </a:pPr>
                      <a:r>
                        <a:rPr lang="en-US" sz="2400" b="0">
                          <a:solidFill>
                            <a:schemeClr val="tx1"/>
                          </a:solidFill>
                          <a:effectLst/>
                        </a:rPr>
                        <a:t>x</a:t>
                      </a:r>
                      <a:endParaRPr lang="en-US" sz="2400" b="0">
                        <a:solidFill>
                          <a:schemeClr val="tx1"/>
                        </a:solidFill>
                        <a:effectLst/>
                        <a:latin typeface="Times New Roman"/>
                        <a:ea typeface="Calibri"/>
                        <a:cs typeface="Times New Roman"/>
                      </a:endParaRPr>
                    </a:p>
                  </a:txBody>
                  <a:tcPr marL="68580" marR="68580" marT="0" marB="0">
                    <a:solidFill>
                      <a:schemeClr val="bg1"/>
                    </a:solidFill>
                  </a:tcPr>
                </a:tc>
                <a:tc>
                  <a:txBody>
                    <a:bodyPr/>
                    <a:lstStyle/>
                    <a:p>
                      <a:pPr marL="0" marR="0" algn="ctr">
                        <a:spcBef>
                          <a:spcPts val="0"/>
                        </a:spcBef>
                        <a:spcAft>
                          <a:spcPts val="0"/>
                        </a:spcAft>
                      </a:pPr>
                      <a:r>
                        <a:rPr lang="en-US" sz="2400" b="0">
                          <a:solidFill>
                            <a:schemeClr val="tx1"/>
                          </a:solidFill>
                          <a:effectLst/>
                        </a:rPr>
                        <a:t>x</a:t>
                      </a:r>
                      <a:endParaRPr lang="en-US" sz="2400" b="0">
                        <a:solidFill>
                          <a:schemeClr val="tx1"/>
                        </a:solidFill>
                        <a:effectLst/>
                        <a:latin typeface="Times New Roman"/>
                        <a:ea typeface="Calibri"/>
                        <a:cs typeface="Times New Roman"/>
                      </a:endParaRPr>
                    </a:p>
                  </a:txBody>
                  <a:tcPr marL="68580" marR="68580" marT="0" marB="0">
                    <a:solidFill>
                      <a:schemeClr val="bg1"/>
                    </a:solidFill>
                  </a:tcPr>
                </a:tc>
                <a:tc>
                  <a:txBody>
                    <a:bodyPr/>
                    <a:lstStyle/>
                    <a:p>
                      <a:pPr marL="0" marR="0" algn="ctr">
                        <a:spcBef>
                          <a:spcPts val="0"/>
                        </a:spcBef>
                        <a:spcAft>
                          <a:spcPts val="0"/>
                        </a:spcAft>
                      </a:pPr>
                      <a:r>
                        <a:rPr lang="en-US" sz="2400" b="0" dirty="0">
                          <a:solidFill>
                            <a:schemeClr val="tx1"/>
                          </a:solidFill>
                          <a:effectLst/>
                        </a:rPr>
                        <a:t>x</a:t>
                      </a:r>
                      <a:endParaRPr lang="en-US" sz="2400" b="0" dirty="0">
                        <a:solidFill>
                          <a:schemeClr val="tx1"/>
                        </a:solidFill>
                        <a:effectLst/>
                        <a:latin typeface="Times New Roman"/>
                        <a:ea typeface="Calibri"/>
                        <a:cs typeface="Times New Roman"/>
                      </a:endParaRPr>
                    </a:p>
                  </a:txBody>
                  <a:tcPr marL="68580" marR="68580" marT="0" marB="0">
                    <a:solidFill>
                      <a:schemeClr val="bg1"/>
                    </a:solidFill>
                  </a:tcPr>
                </a:tc>
                <a:tc>
                  <a:txBody>
                    <a:bodyPr/>
                    <a:lstStyle/>
                    <a:p>
                      <a:pPr marL="0" marR="0" algn="ctr">
                        <a:spcBef>
                          <a:spcPts val="0"/>
                        </a:spcBef>
                        <a:spcAft>
                          <a:spcPts val="0"/>
                        </a:spcAft>
                      </a:pPr>
                      <a:r>
                        <a:rPr lang="en-US" sz="2400" b="0">
                          <a:solidFill>
                            <a:schemeClr val="tx1"/>
                          </a:solidFill>
                          <a:effectLst/>
                        </a:rPr>
                        <a:t>x</a:t>
                      </a:r>
                      <a:endParaRPr lang="en-US" sz="2400" b="0">
                        <a:solidFill>
                          <a:schemeClr val="tx1"/>
                        </a:solidFill>
                        <a:effectLst/>
                        <a:latin typeface="Times New Roman"/>
                        <a:ea typeface="Calibri"/>
                        <a:cs typeface="Times New Roman"/>
                      </a:endParaRPr>
                    </a:p>
                  </a:txBody>
                  <a:tcPr marL="68580" marR="68580" marT="0" marB="0">
                    <a:solidFill>
                      <a:schemeClr val="bg1"/>
                    </a:solidFill>
                  </a:tcPr>
                </a:tc>
                <a:tc>
                  <a:txBody>
                    <a:bodyPr/>
                    <a:lstStyle/>
                    <a:p>
                      <a:pPr marL="0" marR="0" algn="ctr">
                        <a:spcBef>
                          <a:spcPts val="0"/>
                        </a:spcBef>
                        <a:spcAft>
                          <a:spcPts val="0"/>
                        </a:spcAft>
                      </a:pPr>
                      <a:r>
                        <a:rPr lang="en-US" sz="2400" b="0">
                          <a:solidFill>
                            <a:schemeClr val="tx1"/>
                          </a:solidFill>
                          <a:effectLst/>
                        </a:rPr>
                        <a:t>x</a:t>
                      </a:r>
                      <a:endParaRPr lang="en-US" sz="2400" b="0">
                        <a:solidFill>
                          <a:schemeClr val="tx1"/>
                        </a:solidFill>
                        <a:effectLst/>
                        <a:latin typeface="Times New Roman"/>
                        <a:ea typeface="Calibri"/>
                        <a:cs typeface="Times New Roman"/>
                      </a:endParaRPr>
                    </a:p>
                  </a:txBody>
                  <a:tcPr marL="68580" marR="68580" marT="0" marB="0">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effectLst/>
                          <a:latin typeface="Gill Sans MT" panose="020B0502020104020203" pitchFamily="34" charset="0"/>
                          <a:ea typeface="Calibri"/>
                          <a:cs typeface="Times New Roman"/>
                        </a:rPr>
                        <a:t>10</a:t>
                      </a:r>
                    </a:p>
                  </a:txBody>
                  <a:tcPr marL="68580" marR="68580" marT="0" marB="0">
                    <a:solidFill>
                      <a:schemeClr val="bg1"/>
                    </a:solidFill>
                  </a:tcPr>
                </a:tc>
              </a:tr>
              <a:tr h="316839">
                <a:tc>
                  <a:txBody>
                    <a:bodyPr/>
                    <a:lstStyle/>
                    <a:p>
                      <a:pPr marL="0" marR="0" algn="ctr">
                        <a:spcBef>
                          <a:spcPts val="0"/>
                        </a:spcBef>
                        <a:spcAft>
                          <a:spcPts val="0"/>
                        </a:spcAft>
                      </a:pPr>
                      <a:r>
                        <a:rPr lang="en-US" sz="2400" b="0">
                          <a:solidFill>
                            <a:schemeClr val="tx1"/>
                          </a:solidFill>
                          <a:effectLst/>
                        </a:rPr>
                        <a:t>x</a:t>
                      </a:r>
                      <a:endParaRPr lang="en-US" sz="2400" b="0">
                        <a:solidFill>
                          <a:schemeClr val="tx1"/>
                        </a:solidFill>
                        <a:effectLst/>
                        <a:latin typeface="Times New Roman"/>
                        <a:ea typeface="Calibri"/>
                        <a:cs typeface="Times New Roman"/>
                      </a:endParaRPr>
                    </a:p>
                  </a:txBody>
                  <a:tcPr marL="68580" marR="68580" marT="0" marB="0">
                    <a:solidFill>
                      <a:schemeClr val="bg1"/>
                    </a:solidFill>
                  </a:tcPr>
                </a:tc>
                <a:tc>
                  <a:txBody>
                    <a:bodyPr/>
                    <a:lstStyle/>
                    <a:p>
                      <a:pPr marL="0" marR="0" algn="ctr">
                        <a:spcBef>
                          <a:spcPts val="0"/>
                        </a:spcBef>
                        <a:spcAft>
                          <a:spcPts val="0"/>
                        </a:spcAft>
                      </a:pPr>
                      <a:r>
                        <a:rPr lang="en-US" sz="2400" b="0">
                          <a:solidFill>
                            <a:schemeClr val="tx1"/>
                          </a:solidFill>
                          <a:effectLst/>
                        </a:rPr>
                        <a:t>x</a:t>
                      </a:r>
                      <a:endParaRPr lang="en-US" sz="2400" b="0">
                        <a:solidFill>
                          <a:schemeClr val="tx1"/>
                        </a:solidFill>
                        <a:effectLst/>
                        <a:latin typeface="Times New Roman"/>
                        <a:ea typeface="Calibri"/>
                        <a:cs typeface="Times New Roman"/>
                      </a:endParaRPr>
                    </a:p>
                  </a:txBody>
                  <a:tcPr marL="68580" marR="68580" marT="0" marB="0">
                    <a:solidFill>
                      <a:schemeClr val="bg1"/>
                    </a:solidFill>
                  </a:tcPr>
                </a:tc>
                <a:tc>
                  <a:txBody>
                    <a:bodyPr/>
                    <a:lstStyle/>
                    <a:p>
                      <a:pPr marL="0" marR="0" algn="ctr">
                        <a:spcBef>
                          <a:spcPts val="0"/>
                        </a:spcBef>
                        <a:spcAft>
                          <a:spcPts val="0"/>
                        </a:spcAft>
                      </a:pPr>
                      <a:r>
                        <a:rPr lang="en-US" sz="2400" b="0">
                          <a:solidFill>
                            <a:schemeClr val="tx1"/>
                          </a:solidFill>
                          <a:effectLst/>
                        </a:rPr>
                        <a:t>x</a:t>
                      </a:r>
                      <a:endParaRPr lang="en-US" sz="2400" b="0">
                        <a:solidFill>
                          <a:schemeClr val="tx1"/>
                        </a:solidFill>
                        <a:effectLst/>
                        <a:latin typeface="Times New Roman"/>
                        <a:ea typeface="Calibri"/>
                        <a:cs typeface="Times New Roman"/>
                      </a:endParaRPr>
                    </a:p>
                  </a:txBody>
                  <a:tcPr marL="68580" marR="68580" marT="0" marB="0">
                    <a:solidFill>
                      <a:schemeClr val="bg1"/>
                    </a:solidFill>
                  </a:tcPr>
                </a:tc>
                <a:tc>
                  <a:txBody>
                    <a:bodyPr/>
                    <a:lstStyle/>
                    <a:p>
                      <a:pPr marL="0" marR="0" algn="ctr">
                        <a:spcBef>
                          <a:spcPts val="0"/>
                        </a:spcBef>
                        <a:spcAft>
                          <a:spcPts val="0"/>
                        </a:spcAft>
                      </a:pPr>
                      <a:r>
                        <a:rPr lang="en-US" sz="2400" b="0" dirty="0">
                          <a:solidFill>
                            <a:schemeClr val="tx1"/>
                          </a:solidFill>
                          <a:effectLst/>
                        </a:rPr>
                        <a:t>x</a:t>
                      </a:r>
                      <a:endParaRPr lang="en-US" sz="2400" b="0" dirty="0">
                        <a:solidFill>
                          <a:schemeClr val="tx1"/>
                        </a:solidFill>
                        <a:effectLst/>
                        <a:latin typeface="Times New Roman"/>
                        <a:ea typeface="Calibri"/>
                        <a:cs typeface="Times New Roman"/>
                      </a:endParaRPr>
                    </a:p>
                  </a:txBody>
                  <a:tcPr marL="68580" marR="68580" marT="0" marB="0">
                    <a:solidFill>
                      <a:schemeClr val="bg1"/>
                    </a:solidFill>
                  </a:tcPr>
                </a:tc>
                <a:tc>
                  <a:txBody>
                    <a:bodyPr/>
                    <a:lstStyle/>
                    <a:p>
                      <a:pPr marL="0" marR="0" algn="ctr">
                        <a:spcBef>
                          <a:spcPts val="0"/>
                        </a:spcBef>
                        <a:spcAft>
                          <a:spcPts val="0"/>
                        </a:spcAft>
                      </a:pPr>
                      <a:r>
                        <a:rPr lang="en-US" sz="2400" b="0">
                          <a:solidFill>
                            <a:schemeClr val="tx1"/>
                          </a:solidFill>
                          <a:effectLst/>
                        </a:rPr>
                        <a:t>x</a:t>
                      </a:r>
                      <a:endParaRPr lang="en-US" sz="2400" b="0">
                        <a:solidFill>
                          <a:schemeClr val="tx1"/>
                        </a:solidFill>
                        <a:effectLst/>
                        <a:latin typeface="Times New Roman"/>
                        <a:ea typeface="Calibri"/>
                        <a:cs typeface="Times New Roman"/>
                      </a:endParaRPr>
                    </a:p>
                  </a:txBody>
                  <a:tcPr marL="68580" marR="68580" marT="0" marB="0">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solidFill>
                            <a:schemeClr val="tx1"/>
                          </a:solidFill>
                          <a:effectLst/>
                          <a:latin typeface="Gill Sans MT" panose="020B0502020104020203" pitchFamily="34" charset="0"/>
                          <a:ea typeface="Calibri"/>
                          <a:cs typeface="Times New Roman"/>
                        </a:rPr>
                        <a:t>15</a:t>
                      </a:r>
                    </a:p>
                  </a:txBody>
                  <a:tcPr marL="68580" marR="68580" marT="0" marB="0">
                    <a:solidFill>
                      <a:schemeClr val="bg1"/>
                    </a:solidFill>
                  </a:tcPr>
                </a:tc>
              </a:tr>
              <a:tr h="633677">
                <a:tc>
                  <a:txBody>
                    <a:bodyPr/>
                    <a:lstStyle/>
                    <a:p>
                      <a:pPr marL="0" marR="0" algn="ctr">
                        <a:spcBef>
                          <a:spcPts val="0"/>
                        </a:spcBef>
                        <a:spcAft>
                          <a:spcPts val="0"/>
                        </a:spcAft>
                      </a:pPr>
                      <a:r>
                        <a:rPr lang="en-US" sz="2400" b="0">
                          <a:solidFill>
                            <a:schemeClr val="tx1"/>
                          </a:solidFill>
                          <a:effectLst/>
                        </a:rPr>
                        <a:t>x</a:t>
                      </a:r>
                      <a:endParaRPr lang="en-US" sz="2400" b="0">
                        <a:solidFill>
                          <a:schemeClr val="tx1"/>
                        </a:solidFill>
                        <a:effectLst/>
                        <a:latin typeface="Times New Roman"/>
                        <a:ea typeface="Calibri"/>
                        <a:cs typeface="Times New Roman"/>
                      </a:endParaRPr>
                    </a:p>
                  </a:txBody>
                  <a:tcPr marL="68580" marR="68580" marT="0" marB="0">
                    <a:solidFill>
                      <a:schemeClr val="bg1"/>
                    </a:solidFill>
                  </a:tcPr>
                </a:tc>
                <a:tc>
                  <a:txBody>
                    <a:bodyPr/>
                    <a:lstStyle/>
                    <a:p>
                      <a:pPr marL="0" marR="0" algn="ctr">
                        <a:spcBef>
                          <a:spcPts val="0"/>
                        </a:spcBef>
                        <a:spcAft>
                          <a:spcPts val="0"/>
                        </a:spcAft>
                      </a:pPr>
                      <a:r>
                        <a:rPr lang="en-US" sz="2400" b="0">
                          <a:solidFill>
                            <a:schemeClr val="tx1"/>
                          </a:solidFill>
                          <a:effectLst/>
                        </a:rPr>
                        <a:t>x</a:t>
                      </a:r>
                      <a:endParaRPr lang="en-US" sz="2400" b="0">
                        <a:solidFill>
                          <a:schemeClr val="tx1"/>
                        </a:solidFill>
                        <a:effectLst/>
                        <a:latin typeface="Times New Roman"/>
                        <a:ea typeface="Calibri"/>
                        <a:cs typeface="Times New Roman"/>
                      </a:endParaRPr>
                    </a:p>
                  </a:txBody>
                  <a:tcPr marL="68580" marR="68580" marT="0" marB="0">
                    <a:solidFill>
                      <a:schemeClr val="bg1"/>
                    </a:solidFill>
                  </a:tcPr>
                </a:tc>
                <a:tc>
                  <a:txBody>
                    <a:bodyPr/>
                    <a:lstStyle/>
                    <a:p>
                      <a:pPr marL="0" marR="0" algn="ctr">
                        <a:spcBef>
                          <a:spcPts val="0"/>
                        </a:spcBef>
                        <a:spcAft>
                          <a:spcPts val="0"/>
                        </a:spcAft>
                      </a:pPr>
                      <a:r>
                        <a:rPr lang="en-US" sz="2400" b="0">
                          <a:solidFill>
                            <a:schemeClr val="tx1"/>
                          </a:solidFill>
                          <a:effectLst/>
                        </a:rPr>
                        <a:t>x</a:t>
                      </a:r>
                    </a:p>
                    <a:p>
                      <a:pPr marL="0" marR="0" algn="ctr">
                        <a:spcBef>
                          <a:spcPts val="0"/>
                        </a:spcBef>
                        <a:spcAft>
                          <a:spcPts val="0"/>
                        </a:spcAft>
                      </a:pPr>
                      <a:r>
                        <a:rPr lang="en-US" sz="2400" b="0">
                          <a:solidFill>
                            <a:schemeClr val="tx1"/>
                          </a:solidFill>
                          <a:effectLst/>
                        </a:rPr>
                        <a:t> </a:t>
                      </a:r>
                      <a:endParaRPr lang="en-US" sz="2400" b="0">
                        <a:solidFill>
                          <a:schemeClr val="tx1"/>
                        </a:solidFill>
                        <a:effectLst/>
                        <a:latin typeface="Times New Roman"/>
                        <a:ea typeface="Calibri"/>
                        <a:cs typeface="Times New Roman"/>
                      </a:endParaRPr>
                    </a:p>
                  </a:txBody>
                  <a:tcPr marL="68580" marR="68580" marT="0" marB="0">
                    <a:solidFill>
                      <a:schemeClr val="bg1"/>
                    </a:solidFill>
                  </a:tcPr>
                </a:tc>
                <a:tc>
                  <a:txBody>
                    <a:bodyPr/>
                    <a:lstStyle/>
                    <a:p>
                      <a:pPr marL="0" marR="0" algn="ctr">
                        <a:spcBef>
                          <a:spcPts val="0"/>
                        </a:spcBef>
                        <a:spcAft>
                          <a:spcPts val="0"/>
                        </a:spcAft>
                      </a:pPr>
                      <a:r>
                        <a:rPr lang="en-US" sz="2400" b="0" dirty="0">
                          <a:solidFill>
                            <a:schemeClr val="tx1"/>
                          </a:solidFill>
                          <a:effectLst/>
                        </a:rPr>
                        <a:t>x</a:t>
                      </a:r>
                      <a:endParaRPr lang="en-US" sz="2400" b="0" dirty="0">
                        <a:solidFill>
                          <a:schemeClr val="tx1"/>
                        </a:solidFill>
                        <a:effectLst/>
                        <a:latin typeface="Times New Roman"/>
                        <a:ea typeface="Calibri"/>
                        <a:cs typeface="Times New Roman"/>
                      </a:endParaRPr>
                    </a:p>
                  </a:txBody>
                  <a:tcPr marL="68580" marR="68580" marT="0" marB="0">
                    <a:solidFill>
                      <a:schemeClr val="bg1"/>
                    </a:solidFill>
                  </a:tcPr>
                </a:tc>
                <a:tc>
                  <a:txBody>
                    <a:bodyPr/>
                    <a:lstStyle/>
                    <a:p>
                      <a:pPr marL="0" marR="0" algn="ctr">
                        <a:spcBef>
                          <a:spcPts val="0"/>
                        </a:spcBef>
                        <a:spcAft>
                          <a:spcPts val="0"/>
                        </a:spcAft>
                      </a:pPr>
                      <a:r>
                        <a:rPr lang="en-US" sz="2400" b="0">
                          <a:solidFill>
                            <a:schemeClr val="tx1"/>
                          </a:solidFill>
                          <a:effectLst/>
                        </a:rPr>
                        <a:t>x</a:t>
                      </a:r>
                      <a:endParaRPr lang="en-US" sz="2400" b="0">
                        <a:solidFill>
                          <a:schemeClr val="tx1"/>
                        </a:solidFill>
                        <a:effectLst/>
                        <a:latin typeface="Times New Roman"/>
                        <a:ea typeface="Calibri"/>
                        <a:cs typeface="Times New Roman"/>
                      </a:endParaRPr>
                    </a:p>
                  </a:txBody>
                  <a:tcPr marL="68580" marR="68580" marT="0" marB="0">
                    <a:solidFill>
                      <a:schemeClr val="bg1"/>
                    </a:solidFill>
                  </a:tcPr>
                </a:tc>
                <a:tc>
                  <a:txBody>
                    <a:bodyPr/>
                    <a:lstStyle/>
                    <a:p>
                      <a:pPr marL="0" marR="0" algn="ctr">
                        <a:spcBef>
                          <a:spcPts val="0"/>
                        </a:spcBef>
                        <a:spcAft>
                          <a:spcPts val="0"/>
                        </a:spcAft>
                      </a:pPr>
                      <a:r>
                        <a:rPr lang="en-US" sz="2400" b="0" dirty="0" smtClean="0">
                          <a:solidFill>
                            <a:schemeClr val="tx1"/>
                          </a:solidFill>
                          <a:effectLst/>
                          <a:latin typeface="Gill Sans MT" panose="020B0502020104020203" pitchFamily="34" charset="0"/>
                          <a:ea typeface="Calibri"/>
                          <a:cs typeface="Times New Roman"/>
                        </a:rPr>
                        <a:t>20</a:t>
                      </a:r>
                      <a:endParaRPr lang="en-US" sz="2400" b="0" dirty="0">
                        <a:solidFill>
                          <a:schemeClr val="tx1"/>
                        </a:solidFill>
                        <a:effectLst/>
                        <a:latin typeface="Gill Sans MT" panose="020B0502020104020203" pitchFamily="34" charset="0"/>
                        <a:ea typeface="Calibri"/>
                        <a:cs typeface="Times New Roman"/>
                      </a:endParaRPr>
                    </a:p>
                  </a:txBody>
                  <a:tcPr marL="68580" marR="68580" marT="0" marB="0">
                    <a:solidFill>
                      <a:schemeClr val="bg1"/>
                    </a:solidFill>
                  </a:tcPr>
                </a:tc>
              </a:tr>
            </a:tbl>
          </a:graphicData>
        </a:graphic>
      </p:graphicFrame>
      <p:sp>
        <p:nvSpPr>
          <p:cNvPr id="5" name="TextBox 4"/>
          <p:cNvSpPr txBox="1"/>
          <p:nvPr/>
        </p:nvSpPr>
        <p:spPr>
          <a:xfrm>
            <a:off x="1295400" y="5181600"/>
            <a:ext cx="7795211" cy="954107"/>
          </a:xfrm>
          <a:prstGeom prst="rect">
            <a:avLst/>
          </a:prstGeom>
          <a:noFill/>
        </p:spPr>
        <p:txBody>
          <a:bodyPr wrap="none" rtlCol="0">
            <a:spAutoFit/>
          </a:bodyPr>
          <a:lstStyle/>
          <a:p>
            <a:r>
              <a:rPr lang="en-US" sz="2800" dirty="0" smtClean="0"/>
              <a:t>Skip-counting of rows in an array.</a:t>
            </a:r>
          </a:p>
          <a:p>
            <a:r>
              <a:rPr lang="en-US" sz="2800" dirty="0" smtClean="0"/>
              <a:t>An example is 4 rows of 5 chairs lined up in a room.</a:t>
            </a:r>
          </a:p>
        </p:txBody>
      </p:sp>
    </p:spTree>
    <p:extLst>
      <p:ext uri="{BB962C8B-B14F-4D97-AF65-F5344CB8AC3E}">
        <p14:creationId xmlns:p14="http://schemas.microsoft.com/office/powerpoint/2010/main" val="40735439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Learning Progression</a:t>
            </a:r>
          </a:p>
        </p:txBody>
      </p:sp>
      <p:sp>
        <p:nvSpPr>
          <p:cNvPr id="3" name="Content Placeholder 2"/>
          <p:cNvSpPr>
            <a:spLocks noGrp="1"/>
          </p:cNvSpPr>
          <p:nvPr>
            <p:ph idx="1"/>
          </p:nvPr>
        </p:nvSpPr>
        <p:spPr/>
        <p:txBody>
          <a:bodyPr/>
          <a:lstStyle/>
          <a:p>
            <a:endParaRPr lang="en-US"/>
          </a:p>
        </p:txBody>
      </p:sp>
      <p:pic>
        <p:nvPicPr>
          <p:cNvPr id="4" name="Picture 2"/>
          <p:cNvPicPr>
            <a:picLocks noChangeAspect="1" noChangeArrowheads="1"/>
          </p:cNvPicPr>
          <p:nvPr/>
        </p:nvPicPr>
        <p:blipFill>
          <a:blip r:embed="rId2"/>
          <a:srcRect/>
          <a:stretch>
            <a:fillRect/>
          </a:stretch>
        </p:blipFill>
        <p:spPr bwMode="auto">
          <a:xfrm>
            <a:off x="1752600" y="1600200"/>
            <a:ext cx="6924675" cy="4203700"/>
          </a:xfrm>
          <a:prstGeom prst="rect">
            <a:avLst/>
          </a:prstGeom>
          <a:noFill/>
          <a:ln w="9525">
            <a:noFill/>
            <a:miter lim="800000"/>
            <a:headEnd/>
            <a:tailEnd/>
          </a:ln>
        </p:spPr>
      </p:pic>
    </p:spTree>
    <p:extLst>
      <p:ext uri="{BB962C8B-B14F-4D97-AF65-F5344CB8AC3E}">
        <p14:creationId xmlns:p14="http://schemas.microsoft.com/office/powerpoint/2010/main" val="29164203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education.vic.gov.au/images/content/studentlearning/mathscontinuum/21x47.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685800"/>
            <a:ext cx="5010150" cy="313372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www.education.vic.gov.au/images/content/studentlearning/mathscontinuum/213x41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1937" y="3804778"/>
            <a:ext cx="4314825" cy="2628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548438" y="1295400"/>
            <a:ext cx="1909762" cy="2308324"/>
          </a:xfrm>
          <a:prstGeom prst="rect">
            <a:avLst/>
          </a:prstGeom>
          <a:noFill/>
        </p:spPr>
        <p:txBody>
          <a:bodyPr wrap="square" rtlCol="0">
            <a:spAutoFit/>
          </a:bodyPr>
          <a:lstStyle/>
          <a:p>
            <a:r>
              <a:rPr lang="en-US" dirty="0" smtClean="0">
                <a:latin typeface="Courier New" panose="02070309020205020404" pitchFamily="49" charset="0"/>
                <a:cs typeface="Courier New" panose="02070309020205020404" pitchFamily="49" charset="0"/>
              </a:rPr>
              <a:t> 2.1</a:t>
            </a:r>
          </a:p>
          <a:p>
            <a:r>
              <a:rPr lang="en-US" u="sng" dirty="0" smtClean="0">
                <a:latin typeface="Courier New" panose="02070309020205020404" pitchFamily="49" charset="0"/>
                <a:cs typeface="Courier New" panose="02070309020205020404" pitchFamily="49" charset="0"/>
              </a:rPr>
              <a:t>x4.7</a:t>
            </a:r>
          </a:p>
          <a:p>
            <a:r>
              <a:rPr lang="en-US" dirty="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0.07</a:t>
            </a:r>
          </a:p>
          <a:p>
            <a:r>
              <a:rPr lang="en-US" dirty="0" smtClean="0">
                <a:latin typeface="Courier New" panose="02070309020205020404" pitchFamily="49" charset="0"/>
                <a:cs typeface="Courier New" panose="02070309020205020404" pitchFamily="49" charset="0"/>
              </a:rPr>
              <a:t>1.4</a:t>
            </a:r>
          </a:p>
          <a:p>
            <a:r>
              <a:rPr lang="en-US" dirty="0" smtClean="0">
                <a:latin typeface="Courier New" panose="02070309020205020404" pitchFamily="49" charset="0"/>
                <a:cs typeface="Courier New" panose="02070309020205020404" pitchFamily="49" charset="0"/>
              </a:rPr>
              <a:t>0.4</a:t>
            </a:r>
          </a:p>
          <a:p>
            <a:r>
              <a:rPr lang="en-US" u="sng" dirty="0" smtClean="0">
                <a:latin typeface="Courier New" panose="02070309020205020404" pitchFamily="49" charset="0"/>
                <a:cs typeface="Courier New" panose="02070309020205020404" pitchFamily="49" charset="0"/>
              </a:rPr>
              <a:t>8</a:t>
            </a:r>
          </a:p>
          <a:p>
            <a:r>
              <a:rPr lang="en-US" dirty="0" smtClean="0">
                <a:latin typeface="Courier New" panose="02070309020205020404" pitchFamily="49" charset="0"/>
                <a:cs typeface="Courier New" panose="02070309020205020404" pitchFamily="49" charset="0"/>
              </a:rPr>
              <a:t>9.87</a:t>
            </a:r>
          </a:p>
          <a:p>
            <a:endParaRPr lang="en-US" dirty="0" smtClean="0">
              <a:latin typeface="Courier New" panose="02070309020205020404" pitchFamily="49" charset="0"/>
              <a:cs typeface="Courier New" panose="02070309020205020404" pitchFamily="49" charset="0"/>
            </a:endParaRPr>
          </a:p>
        </p:txBody>
      </p:sp>
      <p:cxnSp>
        <p:nvCxnSpPr>
          <p:cNvPr id="7" name="Straight Connector 6"/>
          <p:cNvCxnSpPr/>
          <p:nvPr/>
        </p:nvCxnSpPr>
        <p:spPr>
          <a:xfrm>
            <a:off x="6629400" y="2971800"/>
            <a:ext cx="53816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962400" y="304800"/>
            <a:ext cx="4800600" cy="381000"/>
          </a:xfrm>
          <a:prstGeom prst="rect">
            <a:avLst/>
          </a:prstGeom>
          <a:noFill/>
        </p:spPr>
        <p:txBody>
          <a:bodyPr wrap="square" rtlCol="0">
            <a:spAutoFit/>
          </a:bodyPr>
          <a:lstStyle/>
          <a:p>
            <a:r>
              <a:rPr lang="en-US" dirty="0" smtClean="0"/>
              <a:t>Why do we line up the decimal points?</a:t>
            </a:r>
            <a:endParaRPr lang="en-US" dirty="0"/>
          </a:p>
        </p:txBody>
      </p:sp>
    </p:spTree>
    <p:extLst>
      <p:ext uri="{BB962C8B-B14F-4D97-AF65-F5344CB8AC3E}">
        <p14:creationId xmlns:p14="http://schemas.microsoft.com/office/powerpoint/2010/main" val="3082722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076"/>
                                        </p:tgtEl>
                                        <p:attrNameLst>
                                          <p:attrName>style.visibility</p:attrName>
                                        </p:attrNameLst>
                                      </p:cBhvr>
                                      <p:to>
                                        <p:strVal val="visible"/>
                                      </p:to>
                                    </p:set>
                                    <p:animEffect transition="in" filter="fade">
                                      <p:cBhvr>
                                        <p:cTn id="18"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2700" y="1042988"/>
            <a:ext cx="4038600" cy="4772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717640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does this represent?</a:t>
            </a:r>
            <a:endParaRPr lang="en-US" b="1" dirty="0"/>
          </a:p>
        </p:txBody>
      </p:sp>
      <p:sp>
        <p:nvSpPr>
          <p:cNvPr id="3" name="Content Placeholder 2"/>
          <p:cNvSpPr>
            <a:spLocks noGrp="1"/>
          </p:cNvSpPr>
          <p:nvPr>
            <p:ph idx="1"/>
          </p:nvPr>
        </p:nvSpPr>
        <p:spPr/>
        <p:txBody>
          <a:bodyPr/>
          <a:lstStyle/>
          <a:p>
            <a:pPr marL="82296" indent="0">
              <a:buNone/>
            </a:pPr>
            <a:r>
              <a:rPr lang="en-US" dirty="0" smtClean="0"/>
              <a:t>Think about division…</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62325" y="2233613"/>
            <a:ext cx="2419350" cy="2390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049894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is division tied to multiplication?</a:t>
            </a:r>
            <a:endParaRPr lang="en-US" b="1" dirty="0"/>
          </a:p>
        </p:txBody>
      </p:sp>
      <p:sp>
        <p:nvSpPr>
          <p:cNvPr id="3" name="Content Placeholder 2"/>
          <p:cNvSpPr>
            <a:spLocks noGrp="1"/>
          </p:cNvSpPr>
          <p:nvPr>
            <p:ph idx="1"/>
          </p:nvPr>
        </p:nvSpPr>
        <p:spPr>
          <a:xfrm>
            <a:off x="1435608" y="1600200"/>
            <a:ext cx="7498080" cy="4648200"/>
          </a:xfrm>
        </p:spPr>
        <p:txBody>
          <a:bodyPr/>
          <a:lstStyle/>
          <a:p>
            <a:pPr marL="82296" indent="0">
              <a:buNone/>
            </a:pPr>
            <a:r>
              <a:rPr lang="en-US" dirty="0" smtClean="0"/>
              <a:t>List several ways the two are connected…</a:t>
            </a:r>
            <a:endParaRPr lang="en-US" dirty="0"/>
          </a:p>
        </p:txBody>
      </p:sp>
    </p:spTree>
    <p:extLst>
      <p:ext uri="{BB962C8B-B14F-4D97-AF65-F5344CB8AC3E}">
        <p14:creationId xmlns:p14="http://schemas.microsoft.com/office/powerpoint/2010/main" val="6086123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Two types of division</a:t>
            </a:r>
            <a:endParaRPr lang="en-US" b="1" dirty="0"/>
          </a:p>
        </p:txBody>
      </p:sp>
      <p:sp>
        <p:nvSpPr>
          <p:cNvPr id="3" name="Content Placeholder 2"/>
          <p:cNvSpPr>
            <a:spLocks noGrp="1"/>
          </p:cNvSpPr>
          <p:nvPr>
            <p:ph idx="1"/>
          </p:nvPr>
        </p:nvSpPr>
        <p:spPr/>
        <p:txBody>
          <a:bodyPr/>
          <a:lstStyle/>
          <a:p>
            <a:pPr marL="82296" indent="0">
              <a:spcAft>
                <a:spcPts val="1200"/>
              </a:spcAft>
              <a:buNone/>
            </a:pPr>
            <a:r>
              <a:rPr lang="en-US" b="1" dirty="0" err="1" smtClean="0"/>
              <a:t>Partitive</a:t>
            </a:r>
            <a:r>
              <a:rPr lang="en-US" dirty="0" smtClean="0"/>
              <a:t> (fair shares)</a:t>
            </a:r>
          </a:p>
          <a:p>
            <a:pPr marL="82296" indent="0">
              <a:spcAft>
                <a:spcPts val="1200"/>
              </a:spcAft>
              <a:buNone/>
            </a:pPr>
            <a:r>
              <a:rPr lang="en-US" dirty="0" smtClean="0">
                <a:solidFill>
                  <a:srgbClr val="C00000"/>
                </a:solidFill>
              </a:rPr>
              <a:t>We want to share 12 cookies equally among 4 kids. How many cookies does each kid get? </a:t>
            </a:r>
          </a:p>
          <a:p>
            <a:pPr marL="82296" indent="0">
              <a:spcAft>
                <a:spcPts val="1200"/>
              </a:spcAft>
              <a:buNone/>
            </a:pPr>
            <a:r>
              <a:rPr lang="en-US" dirty="0" smtClean="0">
                <a:solidFill>
                  <a:srgbClr val="660033"/>
                </a:solidFill>
              </a:rPr>
              <a:t>How would you solve this with a picture?</a:t>
            </a:r>
          </a:p>
          <a:p>
            <a:pPr marL="82296" indent="0">
              <a:buNone/>
            </a:pPr>
            <a:r>
              <a:rPr lang="en-US" dirty="0" smtClean="0">
                <a:solidFill>
                  <a:schemeClr val="accent6">
                    <a:lumMod val="75000"/>
                  </a:schemeClr>
                </a:solidFill>
              </a:rPr>
              <a:t>The number of groups is known; the number in each group is unknown.</a:t>
            </a:r>
            <a:endParaRPr lang="en-US" dirty="0">
              <a:solidFill>
                <a:schemeClr val="accent6">
                  <a:lumMod val="75000"/>
                </a:schemeClr>
              </a:solidFill>
            </a:endParaRPr>
          </a:p>
        </p:txBody>
      </p:sp>
    </p:spTree>
    <p:extLst>
      <p:ext uri="{BB962C8B-B14F-4D97-AF65-F5344CB8AC3E}">
        <p14:creationId xmlns:p14="http://schemas.microsoft.com/office/powerpoint/2010/main" val="534452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82296" indent="0">
              <a:spcAft>
                <a:spcPts val="1200"/>
              </a:spcAft>
              <a:buNone/>
            </a:pPr>
            <a:r>
              <a:rPr lang="en-US" b="1" dirty="0" smtClean="0"/>
              <a:t>Measurement </a:t>
            </a:r>
            <a:r>
              <a:rPr lang="en-US" dirty="0" smtClean="0"/>
              <a:t>(repeated subtraction)</a:t>
            </a:r>
          </a:p>
          <a:p>
            <a:pPr marL="82296" indent="0">
              <a:spcAft>
                <a:spcPts val="1200"/>
              </a:spcAft>
              <a:buNone/>
            </a:pPr>
            <a:r>
              <a:rPr lang="en-US" dirty="0" smtClean="0">
                <a:solidFill>
                  <a:srgbClr val="C00000"/>
                </a:solidFill>
              </a:rPr>
              <a:t>For our bake sale, we have 12 cookies and want to make bags with 2 cookies in each bag. How many bags can we make?</a:t>
            </a:r>
          </a:p>
          <a:p>
            <a:pPr marL="82296" indent="0">
              <a:spcAft>
                <a:spcPts val="1200"/>
              </a:spcAft>
              <a:buNone/>
            </a:pPr>
            <a:r>
              <a:rPr lang="en-US" dirty="0" smtClean="0">
                <a:solidFill>
                  <a:srgbClr val="660033"/>
                </a:solidFill>
              </a:rPr>
              <a:t>How would you solve this with a picture?</a:t>
            </a:r>
          </a:p>
          <a:p>
            <a:pPr marL="82296" indent="0">
              <a:spcAft>
                <a:spcPts val="1200"/>
              </a:spcAft>
              <a:buNone/>
            </a:pPr>
            <a:r>
              <a:rPr lang="en-US" dirty="0" smtClean="0">
                <a:solidFill>
                  <a:schemeClr val="accent4">
                    <a:lumMod val="75000"/>
                  </a:schemeClr>
                </a:solidFill>
              </a:rPr>
              <a:t>The number in each group is known; the number of groups is unknown.</a:t>
            </a:r>
            <a:endParaRPr lang="en-US" dirty="0">
              <a:solidFill>
                <a:schemeClr val="accent4">
                  <a:lumMod val="75000"/>
                </a:schemeClr>
              </a:solidFill>
            </a:endParaRPr>
          </a:p>
        </p:txBody>
      </p:sp>
    </p:spTree>
    <p:extLst>
      <p:ext uri="{BB962C8B-B14F-4D97-AF65-F5344CB8AC3E}">
        <p14:creationId xmlns:p14="http://schemas.microsoft.com/office/powerpoint/2010/main" val="4012184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a:spcAft>
                <a:spcPts val="1200"/>
              </a:spcAft>
            </a:pPr>
            <a:r>
              <a:rPr lang="en-US" sz="2500" dirty="0">
                <a:solidFill>
                  <a:schemeClr val="accent4">
                    <a:lumMod val="75000"/>
                  </a:schemeClr>
                </a:solidFill>
              </a:rPr>
              <a:t>4.NBT.6  Find whole-number quotients and remainders with up to four-digit dividends and one-digit divisors, using strategies based on place value, the properties of operations, and/or the relationship between multiplication and division. Illustrate and explain the calculation by using equations, rectangular arrays, and/or area models</a:t>
            </a:r>
            <a:r>
              <a:rPr lang="en-US" sz="2500" dirty="0" smtClean="0">
                <a:solidFill>
                  <a:schemeClr val="accent4">
                    <a:lumMod val="75000"/>
                  </a:schemeClr>
                </a:solidFill>
              </a:rPr>
              <a:t>.</a:t>
            </a:r>
          </a:p>
          <a:p>
            <a:r>
              <a:rPr lang="en-US" sz="2500" dirty="0">
                <a:solidFill>
                  <a:srgbClr val="0070C0"/>
                </a:solidFill>
              </a:rPr>
              <a:t>5.NBT.6  Find whole-number quotients of whole numbers with up to four-digit dividends and two-digit divisors, using strategies based on place value, the properties of operations, and/or the relationship between multiplication and division. Illustrate and explain the calculation by using equations, rectangular arrays, and/or area models. </a:t>
            </a:r>
            <a:endParaRPr lang="en-US" sz="2500" dirty="0">
              <a:solidFill>
                <a:srgbClr val="0070C0"/>
              </a:solidFill>
            </a:endParaRPr>
          </a:p>
        </p:txBody>
      </p:sp>
    </p:spTree>
    <p:extLst>
      <p:ext uri="{BB962C8B-B14F-4D97-AF65-F5344CB8AC3E}">
        <p14:creationId xmlns:p14="http://schemas.microsoft.com/office/powerpoint/2010/main" val="2561734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1417637"/>
            <a:ext cx="7696200" cy="4525963"/>
          </a:xfrm>
        </p:spPr>
        <p:txBody>
          <a:bodyPr rtlCol="0">
            <a:normAutofit/>
          </a:bodyPr>
          <a:lstStyle/>
          <a:p>
            <a:pPr marL="0" indent="0" fontAlgn="auto">
              <a:lnSpc>
                <a:spcPct val="90000"/>
              </a:lnSpc>
              <a:spcAft>
                <a:spcPts val="0"/>
              </a:spcAft>
              <a:buFont typeface="Arial" panose="020B0604020202020204" pitchFamily="34" charset="0"/>
              <a:buNone/>
              <a:defRPr/>
            </a:pPr>
            <a:r>
              <a:rPr lang="en-US" dirty="0" smtClean="0">
                <a:solidFill>
                  <a:srgbClr val="0070C0"/>
                </a:solidFill>
              </a:rPr>
              <a:t>Division by Partitioning – C or R </a:t>
            </a:r>
          </a:p>
          <a:p>
            <a:pPr marL="0" indent="0" fontAlgn="auto">
              <a:lnSpc>
                <a:spcPct val="80000"/>
              </a:lnSpc>
              <a:spcBef>
                <a:spcPts val="0"/>
              </a:spcBef>
              <a:spcAft>
                <a:spcPts val="0"/>
              </a:spcAft>
              <a:buFont typeface="Arial" panose="020B0604020202020204" pitchFamily="34" charset="0"/>
              <a:buNone/>
              <a:defRPr/>
            </a:pPr>
            <a:r>
              <a:rPr lang="en-US" dirty="0">
                <a:solidFill>
                  <a:srgbClr val="0070C0"/>
                </a:solidFill>
              </a:rPr>
              <a:t>	</a:t>
            </a:r>
            <a:r>
              <a:rPr lang="en-US" dirty="0" smtClean="0">
                <a:solidFill>
                  <a:srgbClr val="0070C0"/>
                </a:solidFill>
              </a:rPr>
              <a:t>			    (objects or pictures)</a:t>
            </a:r>
          </a:p>
          <a:p>
            <a:pPr marL="0" indent="0" fontAlgn="auto">
              <a:spcBef>
                <a:spcPts val="0"/>
              </a:spcBef>
              <a:spcAft>
                <a:spcPts val="0"/>
              </a:spcAft>
              <a:buFont typeface="Arial" panose="020B0604020202020204" pitchFamily="34" charset="0"/>
              <a:buNone/>
              <a:defRPr/>
            </a:pPr>
            <a:r>
              <a:rPr lang="en-US" dirty="0" smtClean="0"/>
              <a:t>354 photos to share among 3 children</a:t>
            </a:r>
            <a:endParaRPr lang="en-US" dirty="0"/>
          </a:p>
          <a:p>
            <a:pPr fontAlgn="auto">
              <a:spcAft>
                <a:spcPts val="0"/>
              </a:spcAft>
              <a:buFont typeface="Arial" panose="020B0604020202020204" pitchFamily="34" charset="0"/>
              <a:buChar char="•"/>
              <a:defRPr/>
            </a:pPr>
            <a:endParaRPr lang="en-US" dirty="0"/>
          </a:p>
        </p:txBody>
      </p:sp>
      <p:grpSp>
        <p:nvGrpSpPr>
          <p:cNvPr id="28" name="Group 27"/>
          <p:cNvGrpSpPr>
            <a:grpSpLocks/>
          </p:cNvGrpSpPr>
          <p:nvPr/>
        </p:nvGrpSpPr>
        <p:grpSpPr bwMode="auto">
          <a:xfrm>
            <a:off x="457200" y="4699000"/>
            <a:ext cx="7029450" cy="963613"/>
            <a:chOff x="457200" y="4698501"/>
            <a:chExt cx="7029450" cy="964112"/>
          </a:xfrm>
        </p:grpSpPr>
        <p:pic>
          <p:nvPicPr>
            <p:cNvPr id="26673" name="Picture 16"/>
            <p:cNvPicPr>
              <a:picLocks noChangeAspect="1"/>
            </p:cNvPicPr>
            <p:nvPr/>
          </p:nvPicPr>
          <p:blipFill>
            <a:blip r:embed="rId3"/>
            <a:srcRect/>
            <a:stretch>
              <a:fillRect/>
            </a:stretch>
          </p:blipFill>
          <p:spPr bwMode="auto">
            <a:xfrm>
              <a:off x="457200" y="4724400"/>
              <a:ext cx="933450" cy="938213"/>
            </a:xfrm>
            <a:prstGeom prst="rect">
              <a:avLst/>
            </a:prstGeom>
            <a:noFill/>
            <a:ln w="9525">
              <a:noFill/>
              <a:miter lim="800000"/>
              <a:headEnd/>
              <a:tailEnd/>
            </a:ln>
          </p:spPr>
        </p:pic>
        <p:pic>
          <p:nvPicPr>
            <p:cNvPr id="26674" name="Picture 19"/>
            <p:cNvPicPr>
              <a:picLocks noChangeAspect="1"/>
            </p:cNvPicPr>
            <p:nvPr/>
          </p:nvPicPr>
          <p:blipFill>
            <a:blip r:embed="rId3"/>
            <a:srcRect/>
            <a:stretch>
              <a:fillRect/>
            </a:stretch>
          </p:blipFill>
          <p:spPr bwMode="auto">
            <a:xfrm>
              <a:off x="3529531" y="4724399"/>
              <a:ext cx="933450" cy="938213"/>
            </a:xfrm>
            <a:prstGeom prst="rect">
              <a:avLst/>
            </a:prstGeom>
            <a:noFill/>
            <a:ln w="9525">
              <a:noFill/>
              <a:miter lim="800000"/>
              <a:headEnd/>
              <a:tailEnd/>
            </a:ln>
          </p:spPr>
        </p:pic>
        <p:pic>
          <p:nvPicPr>
            <p:cNvPr id="26675" name="Picture 20"/>
            <p:cNvPicPr>
              <a:picLocks noChangeAspect="1"/>
            </p:cNvPicPr>
            <p:nvPr/>
          </p:nvPicPr>
          <p:blipFill>
            <a:blip r:embed="rId3"/>
            <a:srcRect/>
            <a:stretch>
              <a:fillRect/>
            </a:stretch>
          </p:blipFill>
          <p:spPr bwMode="auto">
            <a:xfrm>
              <a:off x="6553200" y="4698501"/>
              <a:ext cx="933450" cy="938213"/>
            </a:xfrm>
            <a:prstGeom prst="rect">
              <a:avLst/>
            </a:prstGeom>
            <a:noFill/>
            <a:ln w="9525">
              <a:noFill/>
              <a:miter lim="800000"/>
              <a:headEnd/>
              <a:tailEnd/>
            </a:ln>
          </p:spPr>
        </p:pic>
      </p:grpSp>
      <p:pic>
        <p:nvPicPr>
          <p:cNvPr id="22" name="Picture 21"/>
          <p:cNvPicPr>
            <a:picLocks noChangeAspect="1"/>
          </p:cNvPicPr>
          <p:nvPr/>
        </p:nvPicPr>
        <p:blipFill>
          <a:blip r:embed="rId4"/>
          <a:srcRect/>
          <a:stretch>
            <a:fillRect/>
          </a:stretch>
        </p:blipFill>
        <p:spPr bwMode="auto">
          <a:xfrm>
            <a:off x="1524000" y="4729163"/>
            <a:ext cx="190500" cy="933450"/>
          </a:xfrm>
          <a:prstGeom prst="rect">
            <a:avLst/>
          </a:prstGeom>
          <a:noFill/>
          <a:ln w="9525">
            <a:noFill/>
            <a:miter lim="800000"/>
            <a:headEnd/>
            <a:tailEnd/>
          </a:ln>
        </p:spPr>
      </p:pic>
      <p:pic>
        <p:nvPicPr>
          <p:cNvPr id="23" name="Picture 22"/>
          <p:cNvPicPr>
            <a:picLocks noChangeAspect="1"/>
          </p:cNvPicPr>
          <p:nvPr/>
        </p:nvPicPr>
        <p:blipFill>
          <a:blip r:embed="rId4"/>
          <a:srcRect/>
          <a:stretch>
            <a:fillRect/>
          </a:stretch>
        </p:blipFill>
        <p:spPr bwMode="auto">
          <a:xfrm>
            <a:off x="4610100" y="4724400"/>
            <a:ext cx="190500" cy="933450"/>
          </a:xfrm>
          <a:prstGeom prst="rect">
            <a:avLst/>
          </a:prstGeom>
          <a:noFill/>
          <a:ln w="9525">
            <a:noFill/>
            <a:miter lim="800000"/>
            <a:headEnd/>
            <a:tailEnd/>
          </a:ln>
        </p:spPr>
      </p:pic>
      <p:pic>
        <p:nvPicPr>
          <p:cNvPr id="24" name="Picture 23"/>
          <p:cNvPicPr>
            <a:picLocks noChangeAspect="1"/>
          </p:cNvPicPr>
          <p:nvPr/>
        </p:nvPicPr>
        <p:blipFill>
          <a:blip r:embed="rId4"/>
          <a:srcRect/>
          <a:stretch>
            <a:fillRect/>
          </a:stretch>
        </p:blipFill>
        <p:spPr bwMode="auto">
          <a:xfrm>
            <a:off x="7620000" y="4699000"/>
            <a:ext cx="190500" cy="933450"/>
          </a:xfrm>
          <a:prstGeom prst="rect">
            <a:avLst/>
          </a:prstGeom>
          <a:noFill/>
          <a:ln w="9525">
            <a:noFill/>
            <a:miter lim="800000"/>
            <a:headEnd/>
            <a:tailEnd/>
          </a:ln>
        </p:spPr>
      </p:pic>
      <p:grpSp>
        <p:nvGrpSpPr>
          <p:cNvPr id="30" name="Group 29"/>
          <p:cNvGrpSpPr>
            <a:grpSpLocks/>
          </p:cNvGrpSpPr>
          <p:nvPr/>
        </p:nvGrpSpPr>
        <p:grpSpPr bwMode="auto">
          <a:xfrm>
            <a:off x="1828800" y="4876800"/>
            <a:ext cx="6356350" cy="179388"/>
            <a:chOff x="1828145" y="4876800"/>
            <a:chExt cx="6356277" cy="178595"/>
          </a:xfrm>
        </p:grpSpPr>
        <p:pic>
          <p:nvPicPr>
            <p:cNvPr id="26670" name="Picture 24"/>
            <p:cNvPicPr>
              <a:picLocks noChangeAspect="1"/>
            </p:cNvPicPr>
            <p:nvPr/>
          </p:nvPicPr>
          <p:blipFill>
            <a:blip r:embed="rId5"/>
            <a:srcRect/>
            <a:stretch>
              <a:fillRect/>
            </a:stretch>
          </p:blipFill>
          <p:spPr bwMode="auto">
            <a:xfrm>
              <a:off x="8001000" y="4876800"/>
              <a:ext cx="183422" cy="178595"/>
            </a:xfrm>
            <a:prstGeom prst="rect">
              <a:avLst/>
            </a:prstGeom>
            <a:noFill/>
            <a:ln w="9525">
              <a:noFill/>
              <a:miter lim="800000"/>
              <a:headEnd/>
              <a:tailEnd/>
            </a:ln>
          </p:spPr>
        </p:pic>
        <p:pic>
          <p:nvPicPr>
            <p:cNvPr id="26671" name="Picture 25"/>
            <p:cNvPicPr>
              <a:picLocks noChangeAspect="1"/>
            </p:cNvPicPr>
            <p:nvPr/>
          </p:nvPicPr>
          <p:blipFill>
            <a:blip r:embed="rId5"/>
            <a:srcRect/>
            <a:stretch>
              <a:fillRect/>
            </a:stretch>
          </p:blipFill>
          <p:spPr bwMode="auto">
            <a:xfrm>
              <a:off x="4926172" y="4876800"/>
              <a:ext cx="183422" cy="178595"/>
            </a:xfrm>
            <a:prstGeom prst="rect">
              <a:avLst/>
            </a:prstGeom>
            <a:noFill/>
            <a:ln w="9525">
              <a:noFill/>
              <a:miter lim="800000"/>
              <a:headEnd/>
              <a:tailEnd/>
            </a:ln>
          </p:spPr>
        </p:pic>
        <p:pic>
          <p:nvPicPr>
            <p:cNvPr id="26672" name="Picture 26"/>
            <p:cNvPicPr>
              <a:picLocks noChangeAspect="1"/>
            </p:cNvPicPr>
            <p:nvPr/>
          </p:nvPicPr>
          <p:blipFill>
            <a:blip r:embed="rId5"/>
            <a:srcRect/>
            <a:stretch>
              <a:fillRect/>
            </a:stretch>
          </p:blipFill>
          <p:spPr bwMode="auto">
            <a:xfrm>
              <a:off x="1828145" y="4876800"/>
              <a:ext cx="183422" cy="178595"/>
            </a:xfrm>
            <a:prstGeom prst="rect">
              <a:avLst/>
            </a:prstGeom>
            <a:noFill/>
            <a:ln w="9525">
              <a:noFill/>
              <a:miter lim="800000"/>
              <a:headEnd/>
              <a:tailEnd/>
            </a:ln>
          </p:spPr>
        </p:pic>
      </p:grpSp>
      <p:grpSp>
        <p:nvGrpSpPr>
          <p:cNvPr id="2" name="Group 1"/>
          <p:cNvGrpSpPr/>
          <p:nvPr/>
        </p:nvGrpSpPr>
        <p:grpSpPr>
          <a:xfrm>
            <a:off x="1066800" y="3124200"/>
            <a:ext cx="4984750" cy="1143000"/>
            <a:chOff x="1066800" y="2819400"/>
            <a:chExt cx="4984750" cy="1143000"/>
          </a:xfrm>
        </p:grpSpPr>
        <p:pic>
          <p:nvPicPr>
            <p:cNvPr id="26626" name="Picture 3"/>
            <p:cNvPicPr>
              <a:picLocks noChangeAspect="1"/>
            </p:cNvPicPr>
            <p:nvPr/>
          </p:nvPicPr>
          <p:blipFill>
            <a:blip r:embed="rId3"/>
            <a:srcRect/>
            <a:stretch>
              <a:fillRect/>
            </a:stretch>
          </p:blipFill>
          <p:spPr bwMode="auto">
            <a:xfrm>
              <a:off x="1066800" y="2959100"/>
              <a:ext cx="933450" cy="938213"/>
            </a:xfrm>
            <a:prstGeom prst="rect">
              <a:avLst/>
            </a:prstGeom>
            <a:noFill/>
            <a:ln w="9525">
              <a:noFill/>
              <a:miter lim="800000"/>
              <a:headEnd/>
              <a:tailEnd/>
            </a:ln>
          </p:spPr>
        </p:pic>
        <p:pic>
          <p:nvPicPr>
            <p:cNvPr id="26627" name="Picture 5"/>
            <p:cNvPicPr>
              <a:picLocks noChangeAspect="1"/>
            </p:cNvPicPr>
            <p:nvPr/>
          </p:nvPicPr>
          <p:blipFill>
            <a:blip r:embed="rId3"/>
            <a:srcRect/>
            <a:stretch>
              <a:fillRect/>
            </a:stretch>
          </p:blipFill>
          <p:spPr bwMode="auto">
            <a:xfrm>
              <a:off x="2133600" y="2959100"/>
              <a:ext cx="933450" cy="938213"/>
            </a:xfrm>
            <a:prstGeom prst="rect">
              <a:avLst/>
            </a:prstGeom>
            <a:noFill/>
            <a:ln w="9525">
              <a:noFill/>
              <a:miter lim="800000"/>
              <a:headEnd/>
              <a:tailEnd/>
            </a:ln>
          </p:spPr>
        </p:pic>
        <p:pic>
          <p:nvPicPr>
            <p:cNvPr id="26628" name="Picture 6"/>
            <p:cNvPicPr>
              <a:picLocks noChangeAspect="1"/>
            </p:cNvPicPr>
            <p:nvPr/>
          </p:nvPicPr>
          <p:blipFill>
            <a:blip r:embed="rId3"/>
            <a:srcRect/>
            <a:stretch>
              <a:fillRect/>
            </a:stretch>
          </p:blipFill>
          <p:spPr bwMode="auto">
            <a:xfrm>
              <a:off x="3200400" y="2959100"/>
              <a:ext cx="933450" cy="938213"/>
            </a:xfrm>
            <a:prstGeom prst="rect">
              <a:avLst/>
            </a:prstGeom>
            <a:noFill/>
            <a:ln w="9525">
              <a:noFill/>
              <a:miter lim="800000"/>
              <a:headEnd/>
              <a:tailEnd/>
            </a:ln>
          </p:spPr>
        </p:pic>
        <p:pic>
          <p:nvPicPr>
            <p:cNvPr id="26629" name="Picture 4"/>
            <p:cNvPicPr>
              <a:picLocks noChangeAspect="1"/>
            </p:cNvPicPr>
            <p:nvPr/>
          </p:nvPicPr>
          <p:blipFill>
            <a:blip r:embed="rId4"/>
            <a:srcRect/>
            <a:stretch>
              <a:fillRect/>
            </a:stretch>
          </p:blipFill>
          <p:spPr bwMode="auto">
            <a:xfrm>
              <a:off x="4367213" y="2963863"/>
              <a:ext cx="190500" cy="933450"/>
            </a:xfrm>
            <a:prstGeom prst="rect">
              <a:avLst/>
            </a:prstGeom>
            <a:noFill/>
            <a:ln w="9525">
              <a:noFill/>
              <a:miter lim="800000"/>
              <a:headEnd/>
              <a:tailEnd/>
            </a:ln>
          </p:spPr>
        </p:pic>
        <p:pic>
          <p:nvPicPr>
            <p:cNvPr id="26630" name="Picture 8"/>
            <p:cNvPicPr>
              <a:picLocks noChangeAspect="1"/>
            </p:cNvPicPr>
            <p:nvPr/>
          </p:nvPicPr>
          <p:blipFill>
            <a:blip r:embed="rId4"/>
            <a:srcRect/>
            <a:stretch>
              <a:fillRect/>
            </a:stretch>
          </p:blipFill>
          <p:spPr bwMode="auto">
            <a:xfrm>
              <a:off x="4584700" y="2959100"/>
              <a:ext cx="190500" cy="933450"/>
            </a:xfrm>
            <a:prstGeom prst="rect">
              <a:avLst/>
            </a:prstGeom>
            <a:noFill/>
            <a:ln w="9525">
              <a:noFill/>
              <a:miter lim="800000"/>
              <a:headEnd/>
              <a:tailEnd/>
            </a:ln>
          </p:spPr>
        </p:pic>
        <p:pic>
          <p:nvPicPr>
            <p:cNvPr id="26631" name="Picture 9"/>
            <p:cNvPicPr>
              <a:picLocks noChangeAspect="1"/>
            </p:cNvPicPr>
            <p:nvPr/>
          </p:nvPicPr>
          <p:blipFill>
            <a:blip r:embed="rId4"/>
            <a:srcRect/>
            <a:stretch>
              <a:fillRect/>
            </a:stretch>
          </p:blipFill>
          <p:spPr bwMode="auto">
            <a:xfrm>
              <a:off x="4800600" y="2963863"/>
              <a:ext cx="190500" cy="933450"/>
            </a:xfrm>
            <a:prstGeom prst="rect">
              <a:avLst/>
            </a:prstGeom>
            <a:noFill/>
            <a:ln w="9525">
              <a:noFill/>
              <a:miter lim="800000"/>
              <a:headEnd/>
              <a:tailEnd/>
            </a:ln>
          </p:spPr>
        </p:pic>
        <p:pic>
          <p:nvPicPr>
            <p:cNvPr id="26632" name="Picture 10"/>
            <p:cNvPicPr>
              <a:picLocks noChangeAspect="1"/>
            </p:cNvPicPr>
            <p:nvPr/>
          </p:nvPicPr>
          <p:blipFill>
            <a:blip r:embed="rId4"/>
            <a:srcRect/>
            <a:stretch>
              <a:fillRect/>
            </a:stretch>
          </p:blipFill>
          <p:spPr bwMode="auto">
            <a:xfrm>
              <a:off x="5018088" y="2959100"/>
              <a:ext cx="190500" cy="933450"/>
            </a:xfrm>
            <a:prstGeom prst="rect">
              <a:avLst/>
            </a:prstGeom>
            <a:noFill/>
            <a:ln w="9525">
              <a:noFill/>
              <a:miter lim="800000"/>
              <a:headEnd/>
              <a:tailEnd/>
            </a:ln>
          </p:spPr>
        </p:pic>
        <p:pic>
          <p:nvPicPr>
            <p:cNvPr id="26633" name="Picture 11"/>
            <p:cNvPicPr>
              <a:picLocks noChangeAspect="1"/>
            </p:cNvPicPr>
            <p:nvPr/>
          </p:nvPicPr>
          <p:blipFill>
            <a:blip r:embed="rId4"/>
            <a:srcRect/>
            <a:stretch>
              <a:fillRect/>
            </a:stretch>
          </p:blipFill>
          <p:spPr bwMode="auto">
            <a:xfrm>
              <a:off x="5219700" y="2959100"/>
              <a:ext cx="190500" cy="933450"/>
            </a:xfrm>
            <a:prstGeom prst="rect">
              <a:avLst/>
            </a:prstGeom>
            <a:noFill/>
            <a:ln w="9525">
              <a:noFill/>
              <a:miter lim="800000"/>
              <a:headEnd/>
              <a:tailEnd/>
            </a:ln>
          </p:spPr>
        </p:pic>
        <p:pic>
          <p:nvPicPr>
            <p:cNvPr id="26634" name="Picture 7"/>
            <p:cNvPicPr>
              <a:picLocks noChangeAspect="1"/>
            </p:cNvPicPr>
            <p:nvPr/>
          </p:nvPicPr>
          <p:blipFill>
            <a:blip r:embed="rId5"/>
            <a:srcRect/>
            <a:stretch>
              <a:fillRect/>
            </a:stretch>
          </p:blipFill>
          <p:spPr bwMode="auto">
            <a:xfrm>
              <a:off x="5611813" y="3200400"/>
              <a:ext cx="182562" cy="179388"/>
            </a:xfrm>
            <a:prstGeom prst="rect">
              <a:avLst/>
            </a:prstGeom>
            <a:noFill/>
            <a:ln w="9525">
              <a:noFill/>
              <a:miter lim="800000"/>
              <a:headEnd/>
              <a:tailEnd/>
            </a:ln>
          </p:spPr>
        </p:pic>
        <p:pic>
          <p:nvPicPr>
            <p:cNvPr id="26635" name="Picture 13"/>
            <p:cNvPicPr>
              <a:picLocks noChangeAspect="1"/>
            </p:cNvPicPr>
            <p:nvPr/>
          </p:nvPicPr>
          <p:blipFill>
            <a:blip r:embed="rId5"/>
            <a:srcRect/>
            <a:stretch>
              <a:fillRect/>
            </a:stretch>
          </p:blipFill>
          <p:spPr bwMode="auto">
            <a:xfrm>
              <a:off x="5835650" y="3200400"/>
              <a:ext cx="184150" cy="179388"/>
            </a:xfrm>
            <a:prstGeom prst="rect">
              <a:avLst/>
            </a:prstGeom>
            <a:noFill/>
            <a:ln w="9525">
              <a:noFill/>
              <a:miter lim="800000"/>
              <a:headEnd/>
              <a:tailEnd/>
            </a:ln>
          </p:spPr>
        </p:pic>
        <p:pic>
          <p:nvPicPr>
            <p:cNvPr id="26636" name="Picture 14"/>
            <p:cNvPicPr>
              <a:picLocks noChangeAspect="1"/>
            </p:cNvPicPr>
            <p:nvPr/>
          </p:nvPicPr>
          <p:blipFill>
            <a:blip r:embed="rId5"/>
            <a:srcRect/>
            <a:stretch>
              <a:fillRect/>
            </a:stretch>
          </p:blipFill>
          <p:spPr bwMode="auto">
            <a:xfrm>
              <a:off x="5611813" y="3433763"/>
              <a:ext cx="182562" cy="179387"/>
            </a:xfrm>
            <a:prstGeom prst="rect">
              <a:avLst/>
            </a:prstGeom>
            <a:noFill/>
            <a:ln w="9525">
              <a:noFill/>
              <a:miter lim="800000"/>
              <a:headEnd/>
              <a:tailEnd/>
            </a:ln>
          </p:spPr>
        </p:pic>
        <p:pic>
          <p:nvPicPr>
            <p:cNvPr id="26637" name="Picture 15"/>
            <p:cNvPicPr>
              <a:picLocks noChangeAspect="1"/>
            </p:cNvPicPr>
            <p:nvPr/>
          </p:nvPicPr>
          <p:blipFill>
            <a:blip r:embed="rId5"/>
            <a:srcRect/>
            <a:stretch>
              <a:fillRect/>
            </a:stretch>
          </p:blipFill>
          <p:spPr bwMode="auto">
            <a:xfrm>
              <a:off x="5835650" y="3429000"/>
              <a:ext cx="184150" cy="179388"/>
            </a:xfrm>
            <a:prstGeom prst="rect">
              <a:avLst/>
            </a:prstGeom>
            <a:noFill/>
            <a:ln w="9525">
              <a:noFill/>
              <a:miter lim="800000"/>
              <a:headEnd/>
              <a:tailEnd/>
            </a:ln>
          </p:spPr>
        </p:pic>
        <p:sp>
          <p:nvSpPr>
            <p:cNvPr id="13" name="Rectangle 12"/>
            <p:cNvSpPr/>
            <p:nvPr/>
          </p:nvSpPr>
          <p:spPr>
            <a:xfrm>
              <a:off x="4991100" y="2819400"/>
              <a:ext cx="495300" cy="1143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Rectangle 28"/>
            <p:cNvSpPr/>
            <p:nvPr/>
          </p:nvSpPr>
          <p:spPr>
            <a:xfrm>
              <a:off x="5803900" y="3379788"/>
              <a:ext cx="24765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9" name="Group 38"/>
          <p:cNvGrpSpPr>
            <a:grpSpLocks/>
          </p:cNvGrpSpPr>
          <p:nvPr/>
        </p:nvGrpSpPr>
        <p:grpSpPr bwMode="auto">
          <a:xfrm>
            <a:off x="2000250" y="5105400"/>
            <a:ext cx="6556375" cy="639763"/>
            <a:chOff x="2000250" y="5105400"/>
            <a:chExt cx="6555647" cy="639650"/>
          </a:xfrm>
        </p:grpSpPr>
        <p:grpSp>
          <p:nvGrpSpPr>
            <p:cNvPr id="26646" name="Group 30"/>
            <p:cNvGrpSpPr>
              <a:grpSpLocks/>
            </p:cNvGrpSpPr>
            <p:nvPr/>
          </p:nvGrpSpPr>
          <p:grpSpPr bwMode="auto">
            <a:xfrm>
              <a:off x="2000250" y="5105400"/>
              <a:ext cx="371475" cy="639650"/>
              <a:chOff x="7019925" y="2875357"/>
              <a:chExt cx="371475" cy="639650"/>
            </a:xfrm>
          </p:grpSpPr>
          <p:pic>
            <p:nvPicPr>
              <p:cNvPr id="26663" name="Picture 31"/>
              <p:cNvPicPr>
                <a:picLocks noChangeAspect="1"/>
              </p:cNvPicPr>
              <p:nvPr/>
            </p:nvPicPr>
            <p:blipFill>
              <a:blip r:embed="rId5"/>
              <a:srcRect/>
              <a:stretch>
                <a:fillRect/>
              </a:stretch>
            </p:blipFill>
            <p:spPr bwMode="auto">
              <a:xfrm>
                <a:off x="7019925" y="2875357"/>
                <a:ext cx="183422" cy="178595"/>
              </a:xfrm>
              <a:prstGeom prst="rect">
                <a:avLst/>
              </a:prstGeom>
              <a:noFill/>
              <a:ln w="9525">
                <a:noFill/>
                <a:miter lim="800000"/>
                <a:headEnd/>
                <a:tailEnd/>
              </a:ln>
            </p:spPr>
          </p:pic>
          <p:pic>
            <p:nvPicPr>
              <p:cNvPr id="26664" name="Picture 32"/>
              <p:cNvPicPr>
                <a:picLocks noChangeAspect="1"/>
              </p:cNvPicPr>
              <p:nvPr/>
            </p:nvPicPr>
            <p:blipFill>
              <a:blip r:embed="rId5"/>
              <a:srcRect/>
              <a:stretch>
                <a:fillRect/>
              </a:stretch>
            </p:blipFill>
            <p:spPr bwMode="auto">
              <a:xfrm>
                <a:off x="7207978" y="2875357"/>
                <a:ext cx="183422" cy="178595"/>
              </a:xfrm>
              <a:prstGeom prst="rect">
                <a:avLst/>
              </a:prstGeom>
              <a:noFill/>
              <a:ln w="9525">
                <a:noFill/>
                <a:miter lim="800000"/>
                <a:headEnd/>
                <a:tailEnd/>
              </a:ln>
            </p:spPr>
          </p:pic>
          <p:pic>
            <p:nvPicPr>
              <p:cNvPr id="26665" name="Picture 33"/>
              <p:cNvPicPr>
                <a:picLocks noChangeAspect="1"/>
              </p:cNvPicPr>
              <p:nvPr/>
            </p:nvPicPr>
            <p:blipFill>
              <a:blip r:embed="rId5"/>
              <a:srcRect/>
              <a:stretch>
                <a:fillRect/>
              </a:stretch>
            </p:blipFill>
            <p:spPr bwMode="auto">
              <a:xfrm>
                <a:off x="7207978" y="3021805"/>
                <a:ext cx="183422" cy="178595"/>
              </a:xfrm>
              <a:prstGeom prst="rect">
                <a:avLst/>
              </a:prstGeom>
              <a:noFill/>
              <a:ln w="9525">
                <a:noFill/>
                <a:miter lim="800000"/>
                <a:headEnd/>
                <a:tailEnd/>
              </a:ln>
            </p:spPr>
          </p:pic>
          <p:pic>
            <p:nvPicPr>
              <p:cNvPr id="26666" name="Picture 34"/>
              <p:cNvPicPr>
                <a:picLocks noChangeAspect="1"/>
              </p:cNvPicPr>
              <p:nvPr/>
            </p:nvPicPr>
            <p:blipFill>
              <a:blip r:embed="rId5"/>
              <a:srcRect/>
              <a:stretch>
                <a:fillRect/>
              </a:stretch>
            </p:blipFill>
            <p:spPr bwMode="auto">
              <a:xfrm>
                <a:off x="7024556" y="3021805"/>
                <a:ext cx="183422" cy="178595"/>
              </a:xfrm>
              <a:prstGeom prst="rect">
                <a:avLst/>
              </a:prstGeom>
              <a:noFill/>
              <a:ln w="9525">
                <a:noFill/>
                <a:miter lim="800000"/>
                <a:headEnd/>
                <a:tailEnd/>
              </a:ln>
            </p:spPr>
          </p:pic>
          <p:pic>
            <p:nvPicPr>
              <p:cNvPr id="26667" name="Picture 35"/>
              <p:cNvPicPr>
                <a:picLocks noChangeAspect="1"/>
              </p:cNvPicPr>
              <p:nvPr/>
            </p:nvPicPr>
            <p:blipFill>
              <a:blip r:embed="rId5"/>
              <a:srcRect/>
              <a:stretch>
                <a:fillRect/>
              </a:stretch>
            </p:blipFill>
            <p:spPr bwMode="auto">
              <a:xfrm>
                <a:off x="7019925" y="3189964"/>
                <a:ext cx="183422" cy="178595"/>
              </a:xfrm>
              <a:prstGeom prst="rect">
                <a:avLst/>
              </a:prstGeom>
              <a:noFill/>
              <a:ln w="9525">
                <a:noFill/>
                <a:miter lim="800000"/>
                <a:headEnd/>
                <a:tailEnd/>
              </a:ln>
            </p:spPr>
          </p:pic>
          <p:pic>
            <p:nvPicPr>
              <p:cNvPr id="26668" name="Picture 36"/>
              <p:cNvPicPr>
                <a:picLocks noChangeAspect="1"/>
              </p:cNvPicPr>
              <p:nvPr/>
            </p:nvPicPr>
            <p:blipFill>
              <a:blip r:embed="rId5"/>
              <a:srcRect/>
              <a:stretch>
                <a:fillRect/>
              </a:stretch>
            </p:blipFill>
            <p:spPr bwMode="auto">
              <a:xfrm>
                <a:off x="7207978" y="3189964"/>
                <a:ext cx="183422" cy="178595"/>
              </a:xfrm>
              <a:prstGeom prst="rect">
                <a:avLst/>
              </a:prstGeom>
              <a:noFill/>
              <a:ln w="9525">
                <a:noFill/>
                <a:miter lim="800000"/>
                <a:headEnd/>
                <a:tailEnd/>
              </a:ln>
            </p:spPr>
          </p:pic>
          <p:pic>
            <p:nvPicPr>
              <p:cNvPr id="26669" name="Picture 37"/>
              <p:cNvPicPr>
                <a:picLocks noChangeAspect="1"/>
              </p:cNvPicPr>
              <p:nvPr/>
            </p:nvPicPr>
            <p:blipFill>
              <a:blip r:embed="rId5"/>
              <a:srcRect/>
              <a:stretch>
                <a:fillRect/>
              </a:stretch>
            </p:blipFill>
            <p:spPr bwMode="auto">
              <a:xfrm>
                <a:off x="7207978" y="3336412"/>
                <a:ext cx="183422" cy="178595"/>
              </a:xfrm>
              <a:prstGeom prst="rect">
                <a:avLst/>
              </a:prstGeom>
              <a:noFill/>
              <a:ln w="9525">
                <a:noFill/>
                <a:miter lim="800000"/>
                <a:headEnd/>
                <a:tailEnd/>
              </a:ln>
            </p:spPr>
          </p:pic>
        </p:grpSp>
        <p:grpSp>
          <p:nvGrpSpPr>
            <p:cNvPr id="26647" name="Group 39"/>
            <p:cNvGrpSpPr>
              <a:grpSpLocks/>
            </p:cNvGrpSpPr>
            <p:nvPr/>
          </p:nvGrpSpPr>
          <p:grpSpPr bwMode="auto">
            <a:xfrm>
              <a:off x="5109594" y="5105400"/>
              <a:ext cx="371475" cy="639650"/>
              <a:chOff x="7019925" y="2875357"/>
              <a:chExt cx="371475" cy="639650"/>
            </a:xfrm>
          </p:grpSpPr>
          <p:pic>
            <p:nvPicPr>
              <p:cNvPr id="26656" name="Picture 40"/>
              <p:cNvPicPr>
                <a:picLocks noChangeAspect="1"/>
              </p:cNvPicPr>
              <p:nvPr/>
            </p:nvPicPr>
            <p:blipFill>
              <a:blip r:embed="rId5"/>
              <a:srcRect/>
              <a:stretch>
                <a:fillRect/>
              </a:stretch>
            </p:blipFill>
            <p:spPr bwMode="auto">
              <a:xfrm>
                <a:off x="7019925" y="2875357"/>
                <a:ext cx="183422" cy="178595"/>
              </a:xfrm>
              <a:prstGeom prst="rect">
                <a:avLst/>
              </a:prstGeom>
              <a:noFill/>
              <a:ln w="9525">
                <a:noFill/>
                <a:miter lim="800000"/>
                <a:headEnd/>
                <a:tailEnd/>
              </a:ln>
            </p:spPr>
          </p:pic>
          <p:pic>
            <p:nvPicPr>
              <p:cNvPr id="26657" name="Picture 41"/>
              <p:cNvPicPr>
                <a:picLocks noChangeAspect="1"/>
              </p:cNvPicPr>
              <p:nvPr/>
            </p:nvPicPr>
            <p:blipFill>
              <a:blip r:embed="rId5"/>
              <a:srcRect/>
              <a:stretch>
                <a:fillRect/>
              </a:stretch>
            </p:blipFill>
            <p:spPr bwMode="auto">
              <a:xfrm>
                <a:off x="7207978" y="2875357"/>
                <a:ext cx="183422" cy="178595"/>
              </a:xfrm>
              <a:prstGeom prst="rect">
                <a:avLst/>
              </a:prstGeom>
              <a:noFill/>
              <a:ln w="9525">
                <a:noFill/>
                <a:miter lim="800000"/>
                <a:headEnd/>
                <a:tailEnd/>
              </a:ln>
            </p:spPr>
          </p:pic>
          <p:pic>
            <p:nvPicPr>
              <p:cNvPr id="26658" name="Picture 42"/>
              <p:cNvPicPr>
                <a:picLocks noChangeAspect="1"/>
              </p:cNvPicPr>
              <p:nvPr/>
            </p:nvPicPr>
            <p:blipFill>
              <a:blip r:embed="rId5"/>
              <a:srcRect/>
              <a:stretch>
                <a:fillRect/>
              </a:stretch>
            </p:blipFill>
            <p:spPr bwMode="auto">
              <a:xfrm>
                <a:off x="7207978" y="3021805"/>
                <a:ext cx="183422" cy="178595"/>
              </a:xfrm>
              <a:prstGeom prst="rect">
                <a:avLst/>
              </a:prstGeom>
              <a:noFill/>
              <a:ln w="9525">
                <a:noFill/>
                <a:miter lim="800000"/>
                <a:headEnd/>
                <a:tailEnd/>
              </a:ln>
            </p:spPr>
          </p:pic>
          <p:pic>
            <p:nvPicPr>
              <p:cNvPr id="26659" name="Picture 43"/>
              <p:cNvPicPr>
                <a:picLocks noChangeAspect="1"/>
              </p:cNvPicPr>
              <p:nvPr/>
            </p:nvPicPr>
            <p:blipFill>
              <a:blip r:embed="rId5"/>
              <a:srcRect/>
              <a:stretch>
                <a:fillRect/>
              </a:stretch>
            </p:blipFill>
            <p:spPr bwMode="auto">
              <a:xfrm>
                <a:off x="7024556" y="3021805"/>
                <a:ext cx="183422" cy="178595"/>
              </a:xfrm>
              <a:prstGeom prst="rect">
                <a:avLst/>
              </a:prstGeom>
              <a:noFill/>
              <a:ln w="9525">
                <a:noFill/>
                <a:miter lim="800000"/>
                <a:headEnd/>
                <a:tailEnd/>
              </a:ln>
            </p:spPr>
          </p:pic>
          <p:pic>
            <p:nvPicPr>
              <p:cNvPr id="26660" name="Picture 44"/>
              <p:cNvPicPr>
                <a:picLocks noChangeAspect="1"/>
              </p:cNvPicPr>
              <p:nvPr/>
            </p:nvPicPr>
            <p:blipFill>
              <a:blip r:embed="rId5"/>
              <a:srcRect/>
              <a:stretch>
                <a:fillRect/>
              </a:stretch>
            </p:blipFill>
            <p:spPr bwMode="auto">
              <a:xfrm>
                <a:off x="7019925" y="3189964"/>
                <a:ext cx="183422" cy="178595"/>
              </a:xfrm>
              <a:prstGeom prst="rect">
                <a:avLst/>
              </a:prstGeom>
              <a:noFill/>
              <a:ln w="9525">
                <a:noFill/>
                <a:miter lim="800000"/>
                <a:headEnd/>
                <a:tailEnd/>
              </a:ln>
            </p:spPr>
          </p:pic>
          <p:pic>
            <p:nvPicPr>
              <p:cNvPr id="26661" name="Picture 45"/>
              <p:cNvPicPr>
                <a:picLocks noChangeAspect="1"/>
              </p:cNvPicPr>
              <p:nvPr/>
            </p:nvPicPr>
            <p:blipFill>
              <a:blip r:embed="rId5"/>
              <a:srcRect/>
              <a:stretch>
                <a:fillRect/>
              </a:stretch>
            </p:blipFill>
            <p:spPr bwMode="auto">
              <a:xfrm>
                <a:off x="7207978" y="3189964"/>
                <a:ext cx="183422" cy="178595"/>
              </a:xfrm>
              <a:prstGeom prst="rect">
                <a:avLst/>
              </a:prstGeom>
              <a:noFill/>
              <a:ln w="9525">
                <a:noFill/>
                <a:miter lim="800000"/>
                <a:headEnd/>
                <a:tailEnd/>
              </a:ln>
            </p:spPr>
          </p:pic>
          <p:pic>
            <p:nvPicPr>
              <p:cNvPr id="26662" name="Picture 46"/>
              <p:cNvPicPr>
                <a:picLocks noChangeAspect="1"/>
              </p:cNvPicPr>
              <p:nvPr/>
            </p:nvPicPr>
            <p:blipFill>
              <a:blip r:embed="rId5"/>
              <a:srcRect/>
              <a:stretch>
                <a:fillRect/>
              </a:stretch>
            </p:blipFill>
            <p:spPr bwMode="auto">
              <a:xfrm>
                <a:off x="7207978" y="3336412"/>
                <a:ext cx="183422" cy="178595"/>
              </a:xfrm>
              <a:prstGeom prst="rect">
                <a:avLst/>
              </a:prstGeom>
              <a:noFill/>
              <a:ln w="9525">
                <a:noFill/>
                <a:miter lim="800000"/>
                <a:headEnd/>
                <a:tailEnd/>
              </a:ln>
            </p:spPr>
          </p:pic>
        </p:grpSp>
        <p:grpSp>
          <p:nvGrpSpPr>
            <p:cNvPr id="26648" name="Group 47"/>
            <p:cNvGrpSpPr>
              <a:grpSpLocks/>
            </p:cNvGrpSpPr>
            <p:nvPr/>
          </p:nvGrpSpPr>
          <p:grpSpPr bwMode="auto">
            <a:xfrm>
              <a:off x="8184422" y="5105400"/>
              <a:ext cx="371475" cy="639650"/>
              <a:chOff x="7019925" y="2875357"/>
              <a:chExt cx="371475" cy="639650"/>
            </a:xfrm>
          </p:grpSpPr>
          <p:pic>
            <p:nvPicPr>
              <p:cNvPr id="26649" name="Picture 48"/>
              <p:cNvPicPr>
                <a:picLocks noChangeAspect="1"/>
              </p:cNvPicPr>
              <p:nvPr/>
            </p:nvPicPr>
            <p:blipFill>
              <a:blip r:embed="rId5"/>
              <a:srcRect/>
              <a:stretch>
                <a:fillRect/>
              </a:stretch>
            </p:blipFill>
            <p:spPr bwMode="auto">
              <a:xfrm>
                <a:off x="7019925" y="2875357"/>
                <a:ext cx="183422" cy="178595"/>
              </a:xfrm>
              <a:prstGeom prst="rect">
                <a:avLst/>
              </a:prstGeom>
              <a:noFill/>
              <a:ln w="9525">
                <a:noFill/>
                <a:miter lim="800000"/>
                <a:headEnd/>
                <a:tailEnd/>
              </a:ln>
            </p:spPr>
          </p:pic>
          <p:pic>
            <p:nvPicPr>
              <p:cNvPr id="26650" name="Picture 49"/>
              <p:cNvPicPr>
                <a:picLocks noChangeAspect="1"/>
              </p:cNvPicPr>
              <p:nvPr/>
            </p:nvPicPr>
            <p:blipFill>
              <a:blip r:embed="rId5"/>
              <a:srcRect/>
              <a:stretch>
                <a:fillRect/>
              </a:stretch>
            </p:blipFill>
            <p:spPr bwMode="auto">
              <a:xfrm>
                <a:off x="7207978" y="2875357"/>
                <a:ext cx="183422" cy="178595"/>
              </a:xfrm>
              <a:prstGeom prst="rect">
                <a:avLst/>
              </a:prstGeom>
              <a:noFill/>
              <a:ln w="9525">
                <a:noFill/>
                <a:miter lim="800000"/>
                <a:headEnd/>
                <a:tailEnd/>
              </a:ln>
            </p:spPr>
          </p:pic>
          <p:pic>
            <p:nvPicPr>
              <p:cNvPr id="26651" name="Picture 50"/>
              <p:cNvPicPr>
                <a:picLocks noChangeAspect="1"/>
              </p:cNvPicPr>
              <p:nvPr/>
            </p:nvPicPr>
            <p:blipFill>
              <a:blip r:embed="rId5"/>
              <a:srcRect/>
              <a:stretch>
                <a:fillRect/>
              </a:stretch>
            </p:blipFill>
            <p:spPr bwMode="auto">
              <a:xfrm>
                <a:off x="7207978" y="3021805"/>
                <a:ext cx="183422" cy="178595"/>
              </a:xfrm>
              <a:prstGeom prst="rect">
                <a:avLst/>
              </a:prstGeom>
              <a:noFill/>
              <a:ln w="9525">
                <a:noFill/>
                <a:miter lim="800000"/>
                <a:headEnd/>
                <a:tailEnd/>
              </a:ln>
            </p:spPr>
          </p:pic>
          <p:pic>
            <p:nvPicPr>
              <p:cNvPr id="26652" name="Picture 51"/>
              <p:cNvPicPr>
                <a:picLocks noChangeAspect="1"/>
              </p:cNvPicPr>
              <p:nvPr/>
            </p:nvPicPr>
            <p:blipFill>
              <a:blip r:embed="rId5"/>
              <a:srcRect/>
              <a:stretch>
                <a:fillRect/>
              </a:stretch>
            </p:blipFill>
            <p:spPr bwMode="auto">
              <a:xfrm>
                <a:off x="7024556" y="3021805"/>
                <a:ext cx="183422" cy="178595"/>
              </a:xfrm>
              <a:prstGeom prst="rect">
                <a:avLst/>
              </a:prstGeom>
              <a:noFill/>
              <a:ln w="9525">
                <a:noFill/>
                <a:miter lim="800000"/>
                <a:headEnd/>
                <a:tailEnd/>
              </a:ln>
            </p:spPr>
          </p:pic>
          <p:pic>
            <p:nvPicPr>
              <p:cNvPr id="26653" name="Picture 52"/>
              <p:cNvPicPr>
                <a:picLocks noChangeAspect="1"/>
              </p:cNvPicPr>
              <p:nvPr/>
            </p:nvPicPr>
            <p:blipFill>
              <a:blip r:embed="rId5"/>
              <a:srcRect/>
              <a:stretch>
                <a:fillRect/>
              </a:stretch>
            </p:blipFill>
            <p:spPr bwMode="auto">
              <a:xfrm>
                <a:off x="7019925" y="3189964"/>
                <a:ext cx="183422" cy="178595"/>
              </a:xfrm>
              <a:prstGeom prst="rect">
                <a:avLst/>
              </a:prstGeom>
              <a:noFill/>
              <a:ln w="9525">
                <a:noFill/>
                <a:miter lim="800000"/>
                <a:headEnd/>
                <a:tailEnd/>
              </a:ln>
            </p:spPr>
          </p:pic>
          <p:pic>
            <p:nvPicPr>
              <p:cNvPr id="26654" name="Picture 53"/>
              <p:cNvPicPr>
                <a:picLocks noChangeAspect="1"/>
              </p:cNvPicPr>
              <p:nvPr/>
            </p:nvPicPr>
            <p:blipFill>
              <a:blip r:embed="rId5"/>
              <a:srcRect/>
              <a:stretch>
                <a:fillRect/>
              </a:stretch>
            </p:blipFill>
            <p:spPr bwMode="auto">
              <a:xfrm>
                <a:off x="7207978" y="3189964"/>
                <a:ext cx="183422" cy="178595"/>
              </a:xfrm>
              <a:prstGeom prst="rect">
                <a:avLst/>
              </a:prstGeom>
              <a:noFill/>
              <a:ln w="9525">
                <a:noFill/>
                <a:miter lim="800000"/>
                <a:headEnd/>
                <a:tailEnd/>
              </a:ln>
            </p:spPr>
          </p:pic>
          <p:pic>
            <p:nvPicPr>
              <p:cNvPr id="26655" name="Picture 54"/>
              <p:cNvPicPr>
                <a:picLocks noChangeAspect="1"/>
              </p:cNvPicPr>
              <p:nvPr/>
            </p:nvPicPr>
            <p:blipFill>
              <a:blip r:embed="rId5"/>
              <a:srcRect/>
              <a:stretch>
                <a:fillRect/>
              </a:stretch>
            </p:blipFill>
            <p:spPr bwMode="auto">
              <a:xfrm>
                <a:off x="7207978" y="3336412"/>
                <a:ext cx="183422" cy="178595"/>
              </a:xfrm>
              <a:prstGeom prst="rect">
                <a:avLst/>
              </a:prstGeom>
              <a:noFill/>
              <a:ln w="9525">
                <a:noFill/>
                <a:miter lim="800000"/>
                <a:headEnd/>
                <a:tailEnd/>
              </a:ln>
            </p:spPr>
          </p:pic>
        </p:grpSp>
      </p:grpSp>
      <p:sp>
        <p:nvSpPr>
          <p:cNvPr id="53" name="Title 1"/>
          <p:cNvSpPr>
            <a:spLocks noGrp="1"/>
          </p:cNvSpPr>
          <p:nvPr>
            <p:ph type="title"/>
          </p:nvPr>
        </p:nvSpPr>
        <p:spPr>
          <a:xfrm>
            <a:off x="1435608" y="274638"/>
            <a:ext cx="7498080" cy="1143000"/>
          </a:xfrm>
        </p:spPr>
        <p:txBody>
          <a:bodyPr>
            <a:normAutofit/>
          </a:bodyPr>
          <a:lstStyle/>
          <a:p>
            <a:r>
              <a:rPr lang="en-US" b="1" dirty="0"/>
              <a:t>Getting to </a:t>
            </a:r>
            <a:r>
              <a:rPr lang="en-US" b="1" dirty="0" smtClean="0"/>
              <a:t>fluency   C-R-A</a:t>
            </a:r>
            <a:endParaRPr lang="en-US" b="1" dirty="0"/>
          </a:p>
        </p:txBody>
      </p:sp>
    </p:spTree>
    <p:extLst>
      <p:ext uri="{BB962C8B-B14F-4D97-AF65-F5344CB8AC3E}">
        <p14:creationId xmlns:p14="http://schemas.microsoft.com/office/powerpoint/2010/main" val="1781555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par>
                                <p:cTn id="13" presetID="10"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500"/>
                                        <p:tgtEl>
                                          <p:spTgt spid="3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Content Placeholder 2"/>
          <p:cNvSpPr>
            <a:spLocks noGrp="1"/>
          </p:cNvSpPr>
          <p:nvPr>
            <p:ph idx="1"/>
          </p:nvPr>
        </p:nvSpPr>
        <p:spPr>
          <a:xfrm>
            <a:off x="1371600" y="1371600"/>
            <a:ext cx="7467600" cy="5059363"/>
          </a:xfrm>
        </p:spPr>
        <p:txBody>
          <a:bodyPr/>
          <a:lstStyle/>
          <a:p>
            <a:pPr marL="0" indent="0">
              <a:buFont typeface="Arial" charset="0"/>
              <a:buNone/>
            </a:pPr>
            <a:r>
              <a:rPr lang="en-US" dirty="0" smtClean="0">
                <a:solidFill>
                  <a:srgbClr val="0070C0"/>
                </a:solidFill>
              </a:rPr>
              <a:t>Work with manipulatives also translates to procedures – Abstract (symbols)</a:t>
            </a:r>
          </a:p>
          <a:p>
            <a:pPr marL="0" indent="0">
              <a:buFont typeface="Arial" charset="0"/>
              <a:buNone/>
            </a:pPr>
            <a:r>
              <a:rPr lang="en-US" sz="2800" dirty="0" smtClean="0"/>
              <a:t>354 ÷ 3</a:t>
            </a:r>
          </a:p>
          <a:p>
            <a:pPr marL="0" indent="0">
              <a:buFont typeface="Arial" charset="0"/>
              <a:buNone/>
            </a:pPr>
            <a:r>
              <a:rPr lang="en-US" sz="2800" dirty="0" smtClean="0"/>
              <a:t>(300 + 50 + 4) ÷ 3 = 100 + 10 + 1 r 21</a:t>
            </a:r>
          </a:p>
          <a:p>
            <a:pPr marL="0" indent="0">
              <a:buFont typeface="Arial" charset="0"/>
              <a:buNone/>
            </a:pPr>
            <a:r>
              <a:rPr lang="en-US" sz="2800" dirty="0" smtClean="0"/>
              <a:t>			100 + 10 + 1 + 7</a:t>
            </a:r>
          </a:p>
          <a:p>
            <a:pPr marL="0" indent="0">
              <a:buFont typeface="Arial" charset="0"/>
              <a:buNone/>
            </a:pPr>
            <a:endParaRPr lang="en-US" dirty="0" smtClean="0"/>
          </a:p>
        </p:txBody>
      </p:sp>
      <p:pic>
        <p:nvPicPr>
          <p:cNvPr id="28674" name="Picture 3"/>
          <p:cNvPicPr>
            <a:picLocks noChangeAspect="1" noChangeArrowheads="1"/>
          </p:cNvPicPr>
          <p:nvPr/>
        </p:nvPicPr>
        <p:blipFill>
          <a:blip r:embed="rId2"/>
          <a:srcRect b="10652"/>
          <a:stretch>
            <a:fillRect/>
          </a:stretch>
        </p:blipFill>
        <p:spPr bwMode="auto">
          <a:xfrm>
            <a:off x="2816225" y="3886200"/>
            <a:ext cx="3438525" cy="1966913"/>
          </a:xfrm>
          <a:prstGeom prst="rect">
            <a:avLst/>
          </a:prstGeom>
          <a:noFill/>
          <a:ln w="9525">
            <a:noFill/>
            <a:miter lim="800000"/>
            <a:headEnd/>
            <a:tailEnd/>
          </a:ln>
        </p:spPr>
      </p:pic>
      <p:pic>
        <p:nvPicPr>
          <p:cNvPr id="28675" name="Picture 3"/>
          <p:cNvPicPr>
            <a:picLocks noChangeAspect="1" noChangeArrowheads="1"/>
          </p:cNvPicPr>
          <p:nvPr/>
        </p:nvPicPr>
        <p:blipFill>
          <a:blip r:embed="rId3"/>
          <a:srcRect/>
          <a:stretch>
            <a:fillRect/>
          </a:stretch>
        </p:blipFill>
        <p:spPr bwMode="auto">
          <a:xfrm>
            <a:off x="6477000" y="3429000"/>
            <a:ext cx="2325688" cy="1285875"/>
          </a:xfrm>
          <a:prstGeom prst="rect">
            <a:avLst/>
          </a:prstGeom>
          <a:noFill/>
          <a:ln w="9525">
            <a:noFill/>
            <a:miter lim="800000"/>
            <a:headEnd/>
            <a:tailEnd/>
          </a:ln>
        </p:spPr>
      </p:pic>
      <p:sp>
        <p:nvSpPr>
          <p:cNvPr id="4" name="TextBox 3"/>
          <p:cNvSpPr txBox="1"/>
          <p:nvPr/>
        </p:nvSpPr>
        <p:spPr>
          <a:xfrm>
            <a:off x="1066800" y="6172200"/>
            <a:ext cx="8077200" cy="646331"/>
          </a:xfrm>
          <a:prstGeom prst="rect">
            <a:avLst/>
          </a:prstGeom>
          <a:noFill/>
        </p:spPr>
        <p:txBody>
          <a:bodyPr wrap="square">
            <a:spAutoFit/>
          </a:bodyPr>
          <a:lstStyle/>
          <a:p>
            <a:pPr fontAlgn="auto">
              <a:spcBef>
                <a:spcPts val="0"/>
              </a:spcBef>
              <a:spcAft>
                <a:spcPts val="0"/>
              </a:spcAft>
              <a:defRPr/>
            </a:pPr>
            <a:r>
              <a:rPr lang="en-US" b="1" dirty="0">
                <a:solidFill>
                  <a:schemeClr val="accent3">
                    <a:lumMod val="50000"/>
                  </a:schemeClr>
                </a:solidFill>
                <a:latin typeface="+mn-lt"/>
                <a:cs typeface="+mn-cs"/>
              </a:rPr>
              <a:t>Try this with 251 ÷ 8. Partition base 10 blocks, then write a corresponding algorithm. </a:t>
            </a:r>
          </a:p>
        </p:txBody>
      </p:sp>
    </p:spTree>
    <p:extLst>
      <p:ext uri="{BB962C8B-B14F-4D97-AF65-F5344CB8AC3E}">
        <p14:creationId xmlns:p14="http://schemas.microsoft.com/office/powerpoint/2010/main" val="3317364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t>The </a:t>
            </a:r>
            <a:r>
              <a:rPr lang="en-US" sz="3600" b="1" dirty="0" smtClean="0"/>
              <a:t>second way </a:t>
            </a:r>
            <a:r>
              <a:rPr lang="en-US" sz="3600" b="1" dirty="0"/>
              <a:t>we teach children to think about multiplication:</a:t>
            </a:r>
            <a:endParaRPr lang="en-US" sz="3600"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pPr marL="82296" indent="0">
              <a:spcAft>
                <a:spcPts val="600"/>
              </a:spcAft>
              <a:buNone/>
            </a:pPr>
            <a:r>
              <a:rPr lang="en-US" sz="2800" b="1" dirty="0"/>
              <a:t>Equal groups. </a:t>
            </a:r>
            <a:r>
              <a:rPr lang="en-US" sz="2800" dirty="0"/>
              <a:t>This is a generalization of equal-size rows of objects in an array.</a:t>
            </a:r>
          </a:p>
          <a:p>
            <a:pPr marL="82296" indent="0">
              <a:spcAft>
                <a:spcPts val="600"/>
              </a:spcAft>
              <a:buNone/>
            </a:pPr>
            <a:r>
              <a:rPr lang="en-US" sz="2800" dirty="0"/>
              <a:t>An example is 5 bags with 4 cookies in each bag. </a:t>
            </a:r>
            <a:endParaRPr lang="en-US" sz="2800" dirty="0" smtClean="0"/>
          </a:p>
        </p:txBody>
      </p:sp>
      <p:grpSp>
        <p:nvGrpSpPr>
          <p:cNvPr id="4" name="Group 3"/>
          <p:cNvGrpSpPr/>
          <p:nvPr/>
        </p:nvGrpSpPr>
        <p:grpSpPr>
          <a:xfrm>
            <a:off x="1883630" y="2057400"/>
            <a:ext cx="6012406" cy="914400"/>
            <a:chOff x="0" y="0"/>
            <a:chExt cx="2192536" cy="333375"/>
          </a:xfrm>
        </p:grpSpPr>
        <p:sp>
          <p:nvSpPr>
            <p:cNvPr id="5" name="Oval 4"/>
            <p:cNvSpPr/>
            <p:nvPr/>
          </p:nvSpPr>
          <p:spPr>
            <a:xfrm>
              <a:off x="0" y="0"/>
              <a:ext cx="354211" cy="3333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2800" dirty="0">
                  <a:solidFill>
                    <a:srgbClr val="000000"/>
                  </a:solidFill>
                  <a:effectLst/>
                  <a:latin typeface="Gill Sans MT" panose="020B0502020104020203" pitchFamily="34" charset="0"/>
                  <a:ea typeface="Calibri"/>
                  <a:cs typeface="Times New Roman"/>
                </a:rPr>
                <a:t>4</a:t>
              </a:r>
              <a:endParaRPr lang="en-US" sz="2800" dirty="0">
                <a:effectLst/>
                <a:latin typeface="Gill Sans MT" panose="020B0502020104020203" pitchFamily="34" charset="0"/>
                <a:ea typeface="Calibri"/>
                <a:cs typeface="Times New Roman"/>
              </a:endParaRPr>
            </a:p>
          </p:txBody>
        </p:sp>
        <p:sp>
          <p:nvSpPr>
            <p:cNvPr id="6" name="Oval 5"/>
            <p:cNvSpPr/>
            <p:nvPr/>
          </p:nvSpPr>
          <p:spPr>
            <a:xfrm>
              <a:off x="457200" y="0"/>
              <a:ext cx="354211" cy="3333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r>
                <a:rPr lang="en-US" sz="2800" dirty="0">
                  <a:solidFill>
                    <a:srgbClr val="000000"/>
                  </a:solidFill>
                  <a:latin typeface="Gill Sans MT" panose="020B0502020104020203" pitchFamily="34" charset="0"/>
                  <a:ea typeface="Calibri"/>
                  <a:cs typeface="Times New Roman"/>
                </a:rPr>
                <a:t>4</a:t>
              </a:r>
              <a:endParaRPr lang="en-US" sz="2800" dirty="0">
                <a:solidFill>
                  <a:prstClr val="white"/>
                </a:solidFill>
                <a:latin typeface="Gill Sans MT" panose="020B0502020104020203" pitchFamily="34" charset="0"/>
                <a:ea typeface="Calibri"/>
                <a:cs typeface="Times New Roman"/>
              </a:endParaRPr>
            </a:p>
          </p:txBody>
        </p:sp>
        <p:sp>
          <p:nvSpPr>
            <p:cNvPr id="7" name="Oval 6"/>
            <p:cNvSpPr/>
            <p:nvPr/>
          </p:nvSpPr>
          <p:spPr>
            <a:xfrm>
              <a:off x="914400" y="0"/>
              <a:ext cx="354211" cy="3333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r>
                <a:rPr lang="en-US" sz="2800" dirty="0">
                  <a:solidFill>
                    <a:srgbClr val="000000"/>
                  </a:solidFill>
                  <a:latin typeface="Gill Sans MT" panose="020B0502020104020203" pitchFamily="34" charset="0"/>
                  <a:ea typeface="Calibri"/>
                  <a:cs typeface="Times New Roman"/>
                </a:rPr>
                <a:t>4</a:t>
              </a:r>
              <a:endParaRPr lang="en-US" sz="2800" dirty="0">
                <a:solidFill>
                  <a:prstClr val="white"/>
                </a:solidFill>
                <a:latin typeface="Gill Sans MT" panose="020B0502020104020203" pitchFamily="34" charset="0"/>
                <a:ea typeface="Calibri"/>
                <a:cs typeface="Times New Roman"/>
              </a:endParaRPr>
            </a:p>
          </p:txBody>
        </p:sp>
        <p:sp>
          <p:nvSpPr>
            <p:cNvPr id="8" name="Oval 7"/>
            <p:cNvSpPr/>
            <p:nvPr/>
          </p:nvSpPr>
          <p:spPr>
            <a:xfrm>
              <a:off x="1381125" y="0"/>
              <a:ext cx="354211" cy="3333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r>
                <a:rPr lang="en-US" sz="2800" dirty="0">
                  <a:solidFill>
                    <a:srgbClr val="000000"/>
                  </a:solidFill>
                  <a:latin typeface="Gill Sans MT" panose="020B0502020104020203" pitchFamily="34" charset="0"/>
                  <a:ea typeface="Calibri"/>
                  <a:cs typeface="Times New Roman"/>
                </a:rPr>
                <a:t>4</a:t>
              </a:r>
              <a:endParaRPr lang="en-US" sz="2800" dirty="0">
                <a:solidFill>
                  <a:prstClr val="white"/>
                </a:solidFill>
                <a:latin typeface="Gill Sans MT" panose="020B0502020104020203" pitchFamily="34" charset="0"/>
                <a:ea typeface="Calibri"/>
                <a:cs typeface="Times New Roman"/>
              </a:endParaRPr>
            </a:p>
          </p:txBody>
        </p:sp>
        <p:sp>
          <p:nvSpPr>
            <p:cNvPr id="9" name="Oval 8"/>
            <p:cNvSpPr/>
            <p:nvPr/>
          </p:nvSpPr>
          <p:spPr>
            <a:xfrm>
              <a:off x="1838325" y="0"/>
              <a:ext cx="354211" cy="3333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r>
                <a:rPr lang="en-US" sz="2800" dirty="0">
                  <a:solidFill>
                    <a:srgbClr val="000000"/>
                  </a:solidFill>
                  <a:latin typeface="Gill Sans MT" panose="020B0502020104020203" pitchFamily="34" charset="0"/>
                  <a:ea typeface="Calibri"/>
                  <a:cs typeface="Times New Roman"/>
                </a:rPr>
                <a:t>4</a:t>
              </a:r>
              <a:endParaRPr lang="en-US" sz="2800" dirty="0">
                <a:solidFill>
                  <a:prstClr val="white"/>
                </a:solidFill>
                <a:latin typeface="Gill Sans MT" panose="020B0502020104020203" pitchFamily="34" charset="0"/>
                <a:ea typeface="Calibri"/>
                <a:cs typeface="Times New Roman"/>
              </a:endParaRPr>
            </a:p>
          </p:txBody>
        </p:sp>
      </p:grpSp>
    </p:spTree>
    <p:extLst>
      <p:ext uri="{BB962C8B-B14F-4D97-AF65-F5344CB8AC3E}">
        <p14:creationId xmlns:p14="http://schemas.microsoft.com/office/powerpoint/2010/main" val="3488770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Partial quotient method</a:t>
            </a:r>
            <a:endParaRPr lang="en-US" b="1" dirty="0"/>
          </a:p>
        </p:txBody>
      </p:sp>
      <p:sp>
        <p:nvSpPr>
          <p:cNvPr id="3" name="Content Placeholder 2"/>
          <p:cNvSpPr>
            <a:spLocks noGrp="1"/>
          </p:cNvSpPr>
          <p:nvPr>
            <p:ph idx="1"/>
          </p:nvPr>
        </p:nvSpPr>
        <p:spPr>
          <a:xfrm>
            <a:off x="1435608" y="1447800"/>
            <a:ext cx="7498080" cy="5181600"/>
          </a:xfrm>
        </p:spPr>
        <p:txBody>
          <a:bodyPr/>
          <a:lstStyle/>
          <a:p>
            <a:pPr marL="82296" indent="0">
              <a:buNone/>
            </a:pPr>
            <a:r>
              <a:rPr lang="en-US" dirty="0" smtClean="0">
                <a:latin typeface="CourierPS" pitchFamily="49" charset="0"/>
              </a:rPr>
              <a:t>6 )234</a:t>
            </a:r>
          </a:p>
          <a:p>
            <a:pPr marL="82296" indent="0">
              <a:buNone/>
            </a:pPr>
            <a:r>
              <a:rPr lang="en-US" dirty="0">
                <a:latin typeface="CourierPS" pitchFamily="49" charset="0"/>
              </a:rPr>
              <a:t> </a:t>
            </a:r>
            <a:r>
              <a:rPr lang="en-US" dirty="0" smtClean="0">
                <a:latin typeface="CourierPS" pitchFamily="49" charset="0"/>
              </a:rPr>
              <a:t> -120  20</a:t>
            </a:r>
          </a:p>
          <a:p>
            <a:pPr marL="82296" indent="0">
              <a:buNone/>
            </a:pPr>
            <a:r>
              <a:rPr lang="en-US" dirty="0">
                <a:latin typeface="CourierPS" pitchFamily="49" charset="0"/>
              </a:rPr>
              <a:t> </a:t>
            </a:r>
            <a:r>
              <a:rPr lang="en-US" dirty="0" smtClean="0">
                <a:latin typeface="CourierPS" pitchFamily="49" charset="0"/>
              </a:rPr>
              <a:t>  114</a:t>
            </a:r>
          </a:p>
          <a:p>
            <a:pPr marL="82296" indent="0">
              <a:buNone/>
            </a:pPr>
            <a:r>
              <a:rPr lang="en-US" dirty="0">
                <a:latin typeface="CourierPS" pitchFamily="49" charset="0"/>
              </a:rPr>
              <a:t> </a:t>
            </a:r>
            <a:r>
              <a:rPr lang="en-US" dirty="0" smtClean="0">
                <a:latin typeface="CourierPS" pitchFamily="49" charset="0"/>
              </a:rPr>
              <a:t>  -60  10</a:t>
            </a:r>
          </a:p>
          <a:p>
            <a:pPr marL="82296" indent="0">
              <a:buNone/>
            </a:pPr>
            <a:r>
              <a:rPr lang="en-US" dirty="0">
                <a:latin typeface="CourierPS" pitchFamily="49" charset="0"/>
              </a:rPr>
              <a:t> </a:t>
            </a:r>
            <a:r>
              <a:rPr lang="en-US" dirty="0" smtClean="0">
                <a:latin typeface="CourierPS" pitchFamily="49" charset="0"/>
              </a:rPr>
              <a:t>   54</a:t>
            </a:r>
          </a:p>
          <a:p>
            <a:pPr marL="82296" indent="0">
              <a:buNone/>
            </a:pPr>
            <a:r>
              <a:rPr lang="en-US" dirty="0">
                <a:latin typeface="CourierPS" pitchFamily="49" charset="0"/>
              </a:rPr>
              <a:t> </a:t>
            </a:r>
            <a:r>
              <a:rPr lang="en-US" dirty="0" smtClean="0">
                <a:latin typeface="CourierPS" pitchFamily="49" charset="0"/>
              </a:rPr>
              <a:t>  -30   </a:t>
            </a:r>
            <a:r>
              <a:rPr lang="en-US" dirty="0">
                <a:latin typeface="CourierPS" pitchFamily="49" charset="0"/>
              </a:rPr>
              <a:t>5</a:t>
            </a:r>
            <a:endParaRPr lang="en-US" dirty="0" smtClean="0">
              <a:latin typeface="CourierPS" pitchFamily="49" charset="0"/>
            </a:endParaRPr>
          </a:p>
          <a:p>
            <a:pPr marL="82296" indent="0">
              <a:buNone/>
            </a:pPr>
            <a:r>
              <a:rPr lang="en-US" dirty="0">
                <a:latin typeface="CourierPS" pitchFamily="49" charset="0"/>
              </a:rPr>
              <a:t> </a:t>
            </a:r>
            <a:r>
              <a:rPr lang="en-US" dirty="0" smtClean="0">
                <a:latin typeface="CourierPS" pitchFamily="49" charset="0"/>
              </a:rPr>
              <a:t>   24</a:t>
            </a:r>
          </a:p>
          <a:p>
            <a:pPr marL="82296" indent="0">
              <a:buNone/>
            </a:pPr>
            <a:r>
              <a:rPr lang="en-US" dirty="0">
                <a:latin typeface="CourierPS" pitchFamily="49" charset="0"/>
              </a:rPr>
              <a:t> </a:t>
            </a:r>
            <a:r>
              <a:rPr lang="en-US" dirty="0" smtClean="0">
                <a:latin typeface="CourierPS" pitchFamily="49" charset="0"/>
              </a:rPr>
              <a:t>  -24   4</a:t>
            </a:r>
          </a:p>
          <a:p>
            <a:pPr marL="82296" indent="0">
              <a:buNone/>
            </a:pPr>
            <a:r>
              <a:rPr lang="en-US" dirty="0">
                <a:latin typeface="CourierPS" pitchFamily="49" charset="0"/>
              </a:rPr>
              <a:t> </a:t>
            </a:r>
            <a:r>
              <a:rPr lang="en-US" dirty="0" smtClean="0">
                <a:latin typeface="CourierPS" pitchFamily="49" charset="0"/>
              </a:rPr>
              <a:t>    0  39</a:t>
            </a:r>
            <a:endParaRPr lang="en-US" dirty="0">
              <a:latin typeface="CourierPS" pitchFamily="49" charset="0"/>
            </a:endParaRPr>
          </a:p>
        </p:txBody>
      </p:sp>
      <p:cxnSp>
        <p:nvCxnSpPr>
          <p:cNvPr id="6" name="Straight Connector 5"/>
          <p:cNvCxnSpPr/>
          <p:nvPr/>
        </p:nvCxnSpPr>
        <p:spPr>
          <a:xfrm>
            <a:off x="2209800" y="1524000"/>
            <a:ext cx="914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193561" y="2514600"/>
            <a:ext cx="914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209800" y="3657600"/>
            <a:ext cx="914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223541" y="4724400"/>
            <a:ext cx="914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429000" y="5854908"/>
            <a:ext cx="762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276600" y="1981200"/>
            <a:ext cx="0" cy="43434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223541" y="5867400"/>
            <a:ext cx="914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105400" y="1524000"/>
            <a:ext cx="3581400" cy="2123658"/>
          </a:xfrm>
          <a:prstGeom prst="rect">
            <a:avLst/>
          </a:prstGeom>
          <a:noFill/>
        </p:spPr>
        <p:txBody>
          <a:bodyPr wrap="square" rtlCol="0">
            <a:spAutoFit/>
          </a:bodyPr>
          <a:lstStyle/>
          <a:p>
            <a:r>
              <a:rPr lang="en-US" sz="2200" dirty="0" smtClean="0"/>
              <a:t>4.NBT.6 Find </a:t>
            </a:r>
            <a:r>
              <a:rPr lang="en-US" sz="2200" dirty="0"/>
              <a:t>whole-number quotients and remainders with up to four-digit dividends and one-digit divisors, using strategies based on place </a:t>
            </a:r>
            <a:r>
              <a:rPr lang="en-US" sz="2200" dirty="0" smtClean="0"/>
              <a:t>value. </a:t>
            </a:r>
            <a:endParaRPr lang="en-US" sz="2200" dirty="0"/>
          </a:p>
        </p:txBody>
      </p:sp>
      <p:sp>
        <p:nvSpPr>
          <p:cNvPr id="4" name="TextBox 3"/>
          <p:cNvSpPr txBox="1"/>
          <p:nvPr/>
        </p:nvSpPr>
        <p:spPr>
          <a:xfrm>
            <a:off x="4991100" y="5257799"/>
            <a:ext cx="3810000" cy="830997"/>
          </a:xfrm>
          <a:prstGeom prst="rect">
            <a:avLst/>
          </a:prstGeom>
          <a:noFill/>
        </p:spPr>
        <p:txBody>
          <a:bodyPr wrap="square" rtlCol="0">
            <a:spAutoFit/>
          </a:bodyPr>
          <a:lstStyle/>
          <a:p>
            <a:r>
              <a:rPr lang="en-US" sz="2400" dirty="0" smtClean="0">
                <a:solidFill>
                  <a:schemeClr val="accent3"/>
                </a:solidFill>
              </a:rPr>
              <a:t>This type of division is also called repeated subtraction.</a:t>
            </a:r>
            <a:endParaRPr lang="en-US" sz="2400" dirty="0">
              <a:solidFill>
                <a:schemeClr val="accent3"/>
              </a:solidFill>
            </a:endParaRPr>
          </a:p>
        </p:txBody>
      </p:sp>
    </p:spTree>
    <p:extLst>
      <p:ext uri="{BB962C8B-B14F-4D97-AF65-F5344CB8AC3E}">
        <p14:creationId xmlns:p14="http://schemas.microsoft.com/office/powerpoint/2010/main" val="3448857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You try it</a:t>
            </a:r>
            <a:endParaRPr lang="en-US" b="1" dirty="0"/>
          </a:p>
        </p:txBody>
      </p:sp>
      <p:sp>
        <p:nvSpPr>
          <p:cNvPr id="3" name="Content Placeholder 2"/>
          <p:cNvSpPr>
            <a:spLocks noGrp="1"/>
          </p:cNvSpPr>
          <p:nvPr>
            <p:ph idx="1"/>
          </p:nvPr>
        </p:nvSpPr>
        <p:spPr/>
        <p:txBody>
          <a:bodyPr/>
          <a:lstStyle/>
          <a:p>
            <a:pPr marL="82296" indent="0">
              <a:buNone/>
            </a:pPr>
            <a:endParaRPr lang="en-US" dirty="0" smtClean="0">
              <a:latin typeface="CourierPS" pitchFamily="49" charset="0"/>
            </a:endParaRPr>
          </a:p>
          <a:p>
            <a:pPr marL="82296" indent="0">
              <a:buNone/>
            </a:pPr>
            <a:r>
              <a:rPr lang="en-US" dirty="0" smtClean="0">
                <a:latin typeface="CourierPS" pitchFamily="49" charset="0"/>
              </a:rPr>
              <a:t>24)8280</a:t>
            </a:r>
          </a:p>
          <a:p>
            <a:endParaRPr lang="en-US" dirty="0"/>
          </a:p>
        </p:txBody>
      </p:sp>
      <p:cxnSp>
        <p:nvCxnSpPr>
          <p:cNvPr id="5" name="Straight Connector 4"/>
          <p:cNvCxnSpPr/>
          <p:nvPr/>
        </p:nvCxnSpPr>
        <p:spPr>
          <a:xfrm>
            <a:off x="2133600" y="2133600"/>
            <a:ext cx="114300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888187" y="5334000"/>
            <a:ext cx="5579413" cy="1015663"/>
          </a:xfrm>
          <a:prstGeom prst="rect">
            <a:avLst/>
          </a:prstGeom>
          <a:noFill/>
        </p:spPr>
        <p:txBody>
          <a:bodyPr wrap="none" rtlCol="0">
            <a:spAutoFit/>
          </a:bodyPr>
          <a:lstStyle/>
          <a:p>
            <a:r>
              <a:rPr lang="en-US" sz="2000" dirty="0" smtClean="0"/>
              <a:t>Keep in mind that 8280 = 8000 + 200 + 80 + 0  or  </a:t>
            </a:r>
          </a:p>
          <a:p>
            <a:pPr>
              <a:tabLst>
                <a:tab pos="2689225" algn="l"/>
              </a:tabLst>
            </a:pPr>
            <a:r>
              <a:rPr lang="en-US" sz="2000" dirty="0"/>
              <a:t>	</a:t>
            </a:r>
            <a:r>
              <a:rPr lang="en-US" sz="2000" dirty="0" smtClean="0"/>
              <a:t>8200 + 80  or  </a:t>
            </a:r>
          </a:p>
          <a:p>
            <a:pPr>
              <a:tabLst>
                <a:tab pos="2689225" algn="l"/>
              </a:tabLst>
            </a:pPr>
            <a:r>
              <a:rPr lang="en-US" sz="2000" dirty="0"/>
              <a:t>	</a:t>
            </a:r>
            <a:r>
              <a:rPr lang="en-US" sz="2000" dirty="0" smtClean="0"/>
              <a:t>82 hundreds + 8 tens</a:t>
            </a:r>
            <a:endParaRPr lang="en-US" sz="2000" dirty="0"/>
          </a:p>
        </p:txBody>
      </p:sp>
      <p:sp>
        <p:nvSpPr>
          <p:cNvPr id="4" name="TextBox 3"/>
          <p:cNvSpPr txBox="1"/>
          <p:nvPr/>
        </p:nvSpPr>
        <p:spPr>
          <a:xfrm>
            <a:off x="4876800" y="914400"/>
            <a:ext cx="4038600" cy="2585323"/>
          </a:xfrm>
          <a:prstGeom prst="rect">
            <a:avLst/>
          </a:prstGeom>
          <a:noFill/>
        </p:spPr>
        <p:txBody>
          <a:bodyPr wrap="square" rtlCol="0">
            <a:spAutoFit/>
          </a:bodyPr>
          <a:lstStyle/>
          <a:p>
            <a:r>
              <a:rPr lang="en-US" dirty="0"/>
              <a:t>5.NBT.6  Find whole-number quotients of whole numbers with up to four-digit dividends and two-digit divisors, </a:t>
            </a:r>
            <a:r>
              <a:rPr lang="en-US" b="1" dirty="0"/>
              <a:t>using strategies based on place value</a:t>
            </a:r>
            <a:r>
              <a:rPr lang="en-US" dirty="0"/>
              <a:t>, the properties of operations, and/or the relationship between multiplication and division. Illustrate and explain the calculation by using equations, rectangular arrays, and/or area models. </a:t>
            </a:r>
          </a:p>
        </p:txBody>
      </p:sp>
    </p:spTree>
    <p:extLst>
      <p:ext uri="{BB962C8B-B14F-4D97-AF65-F5344CB8AC3E}">
        <p14:creationId xmlns:p14="http://schemas.microsoft.com/office/powerpoint/2010/main" val="142783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Now the standard </a:t>
            </a:r>
            <a:r>
              <a:rPr lang="en-US" b="1" dirty="0" smtClean="0"/>
              <a:t>algorithm</a:t>
            </a:r>
            <a:endParaRPr lang="en-US" dirty="0"/>
          </a:p>
        </p:txBody>
      </p:sp>
      <p:sp>
        <p:nvSpPr>
          <p:cNvPr id="3" name="Content Placeholder 2"/>
          <p:cNvSpPr>
            <a:spLocks noGrp="1"/>
          </p:cNvSpPr>
          <p:nvPr>
            <p:ph idx="1"/>
          </p:nvPr>
        </p:nvSpPr>
        <p:spPr/>
        <p:txBody>
          <a:bodyPr/>
          <a:lstStyle/>
          <a:p>
            <a:pPr marL="82296" indent="0">
              <a:buNone/>
            </a:pPr>
            <a:endParaRPr lang="en-US" dirty="0" smtClean="0">
              <a:latin typeface="CourierPS" pitchFamily="49" charset="0"/>
            </a:endParaRPr>
          </a:p>
          <a:p>
            <a:pPr marL="82296" indent="0">
              <a:buNone/>
            </a:pPr>
            <a:r>
              <a:rPr lang="en-US" dirty="0" smtClean="0">
                <a:latin typeface="CourierPS" pitchFamily="49" charset="0"/>
              </a:rPr>
              <a:t>24)8280</a:t>
            </a:r>
          </a:p>
          <a:p>
            <a:pPr marL="82296" indent="0">
              <a:buNone/>
            </a:pPr>
            <a:endParaRPr lang="en-US" dirty="0">
              <a:latin typeface="CourierPS" pitchFamily="49" charset="0"/>
            </a:endParaRPr>
          </a:p>
          <a:p>
            <a:pPr marL="82296" indent="0">
              <a:buNone/>
            </a:pPr>
            <a:r>
              <a:rPr lang="en-US" dirty="0" smtClean="0">
                <a:latin typeface="Gill Sans MT" panose="020B0502020104020203" pitchFamily="34" charset="0"/>
              </a:rPr>
              <a:t>What’s hard about this for students?</a:t>
            </a:r>
            <a:endParaRPr lang="en-US" dirty="0">
              <a:latin typeface="Gill Sans MT" panose="020B0502020104020203" pitchFamily="34" charset="0"/>
            </a:endParaRPr>
          </a:p>
          <a:p>
            <a:pPr marL="82296" indent="0">
              <a:buNone/>
            </a:pPr>
            <a:r>
              <a:rPr lang="en-US" dirty="0" smtClean="0"/>
              <a:t>Why use it?</a:t>
            </a:r>
            <a:endParaRPr lang="en-US" dirty="0"/>
          </a:p>
        </p:txBody>
      </p:sp>
      <p:cxnSp>
        <p:nvCxnSpPr>
          <p:cNvPr id="4" name="Straight Connector 3"/>
          <p:cNvCxnSpPr/>
          <p:nvPr/>
        </p:nvCxnSpPr>
        <p:spPr>
          <a:xfrm>
            <a:off x="2133600" y="2133600"/>
            <a:ext cx="114300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81593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about remainders?</a:t>
            </a:r>
            <a:endParaRPr lang="en-US" b="1" dirty="0"/>
          </a:p>
        </p:txBody>
      </p:sp>
      <p:sp>
        <p:nvSpPr>
          <p:cNvPr id="3" name="Content Placeholder 2"/>
          <p:cNvSpPr>
            <a:spLocks noGrp="1"/>
          </p:cNvSpPr>
          <p:nvPr>
            <p:ph idx="1"/>
          </p:nvPr>
        </p:nvSpPr>
        <p:spPr/>
        <p:txBody>
          <a:bodyPr>
            <a:normAutofit fontScale="92500" lnSpcReduction="10000"/>
          </a:bodyPr>
          <a:lstStyle/>
          <a:p>
            <a:pPr marL="82296" indent="0">
              <a:buNone/>
            </a:pPr>
            <a:r>
              <a:rPr lang="en-US" b="1" dirty="0"/>
              <a:t>The remainder is simply left over and not taken into account (ignored)</a:t>
            </a:r>
            <a:endParaRPr lang="en-US" dirty="0"/>
          </a:p>
          <a:p>
            <a:pPr marL="82296" indent="0">
              <a:buNone/>
            </a:pPr>
            <a:r>
              <a:rPr lang="en-US" dirty="0"/>
              <a:t>It takes 3 eggs to make a cake. How many cakes can you make with 17 eggs?</a:t>
            </a:r>
          </a:p>
          <a:p>
            <a:pPr marL="82296" indent="0">
              <a:buNone/>
            </a:pPr>
            <a:r>
              <a:rPr lang="en-US" dirty="0"/>
              <a:t> </a:t>
            </a:r>
          </a:p>
          <a:p>
            <a:pPr marL="82296" indent="0">
              <a:buNone/>
            </a:pPr>
            <a:r>
              <a:rPr lang="en-US" b="1" dirty="0"/>
              <a:t>The remainder means an extra is needed</a:t>
            </a:r>
            <a:endParaRPr lang="en-US" dirty="0"/>
          </a:p>
          <a:p>
            <a:pPr marL="82296" indent="0">
              <a:buNone/>
            </a:pPr>
            <a:r>
              <a:rPr lang="en-US" dirty="0"/>
              <a:t>20 people are going to a movie. 6 people can ride in each car. How many cars are needed to get all 20 people to the movie?</a:t>
            </a:r>
          </a:p>
          <a:p>
            <a:pPr marL="82296" indent="0">
              <a:buNone/>
            </a:pPr>
            <a:endParaRPr lang="en-US" dirty="0"/>
          </a:p>
        </p:txBody>
      </p:sp>
    </p:spTree>
    <p:extLst>
      <p:ext uri="{BB962C8B-B14F-4D97-AF65-F5344CB8AC3E}">
        <p14:creationId xmlns:p14="http://schemas.microsoft.com/office/powerpoint/2010/main" val="41310705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609600"/>
            <a:ext cx="7498080" cy="5638800"/>
          </a:xfrm>
        </p:spPr>
        <p:txBody>
          <a:bodyPr>
            <a:normAutofit fontScale="92500" lnSpcReduction="10000"/>
          </a:bodyPr>
          <a:lstStyle/>
          <a:p>
            <a:pPr marL="82296" indent="0">
              <a:spcAft>
                <a:spcPts val="600"/>
              </a:spcAft>
              <a:buNone/>
            </a:pPr>
            <a:r>
              <a:rPr lang="en-US" b="1" dirty="0"/>
              <a:t>The remainder is the answer to the problem</a:t>
            </a:r>
            <a:endParaRPr lang="en-US" dirty="0"/>
          </a:p>
          <a:p>
            <a:pPr marL="82296" indent="0">
              <a:buNone/>
            </a:pPr>
            <a:r>
              <a:rPr lang="en-US" dirty="0"/>
              <a:t>Ms. Baker has 17 cupcakes. She wants to share them equally among her 3 children so that no one gets more than anyone else. If she gives each child as many cupcakes as possible, how many cupcakes will be left over for Ms. Baker to eat?</a:t>
            </a:r>
          </a:p>
          <a:p>
            <a:pPr marL="82296" indent="0">
              <a:buNone/>
            </a:pPr>
            <a:r>
              <a:rPr lang="en-US" dirty="0"/>
              <a:t> </a:t>
            </a:r>
          </a:p>
          <a:p>
            <a:pPr marL="82296" indent="0">
              <a:buNone/>
            </a:pPr>
            <a:r>
              <a:rPr lang="en-US" b="1" dirty="0"/>
              <a:t>The answer includes a fractional part</a:t>
            </a:r>
            <a:endParaRPr lang="en-US" dirty="0"/>
          </a:p>
          <a:p>
            <a:pPr marL="82296" indent="0">
              <a:buNone/>
            </a:pPr>
            <a:r>
              <a:rPr lang="en-US" dirty="0"/>
              <a:t>9 cookies are being shared equally among 4 people. How much does each person get? </a:t>
            </a:r>
          </a:p>
          <a:p>
            <a:pPr marL="82296" indent="0">
              <a:buNone/>
            </a:pPr>
            <a:endParaRPr lang="en-US" dirty="0"/>
          </a:p>
        </p:txBody>
      </p:sp>
    </p:spTree>
    <p:extLst>
      <p:ext uri="{BB962C8B-B14F-4D97-AF65-F5344CB8AC3E}">
        <p14:creationId xmlns:p14="http://schemas.microsoft.com/office/powerpoint/2010/main" val="30173350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A Remainder of One</a:t>
            </a:r>
            <a:endParaRPr lang="en-US" dirty="0"/>
          </a:p>
        </p:txBody>
      </p:sp>
      <p:pic>
        <p:nvPicPr>
          <p:cNvPr id="4" name="Content Placeholder 3"/>
          <p:cNvPicPr>
            <a:picLocks noGrp="1" noChangeAspect="1"/>
          </p:cNvPicPr>
          <p:nvPr>
            <p:ph idx="1"/>
          </p:nvPr>
        </p:nvPicPr>
        <p:blipFill>
          <a:blip r:embed="rId3"/>
          <a:stretch>
            <a:fillRect/>
          </a:stretch>
        </p:blipFill>
        <p:spPr>
          <a:xfrm>
            <a:off x="2555875" y="1890712"/>
            <a:ext cx="5257800" cy="3914775"/>
          </a:xfrm>
          <a:prstGeom prst="rect">
            <a:avLst/>
          </a:prstGeom>
        </p:spPr>
      </p:pic>
    </p:spTree>
    <p:extLst>
      <p:ext uri="{BB962C8B-B14F-4D97-AF65-F5344CB8AC3E}">
        <p14:creationId xmlns:p14="http://schemas.microsoft.com/office/powerpoint/2010/main" val="333636931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lnSpcReduction="10000"/>
              </a:bodyPr>
              <a:lstStyle/>
              <a:p>
                <a:pPr marL="82296" indent="0">
                  <a:spcAft>
                    <a:spcPts val="1800"/>
                  </a:spcAft>
                  <a:buNone/>
                </a:pPr>
                <a:r>
                  <a:rPr lang="en-US" sz="2800" dirty="0" smtClean="0"/>
                  <a:t>Which is more, </a:t>
                </a:r>
                <a14:m>
                  <m:oMath xmlns:m="http://schemas.openxmlformats.org/officeDocument/2006/math">
                    <m:f>
                      <m:fPr>
                        <m:ctrlPr>
                          <a:rPr lang="en-US" sz="2800" i="1">
                            <a:latin typeface="Cambria Math"/>
                          </a:rPr>
                        </m:ctrlPr>
                      </m:fPr>
                      <m:num>
                        <m:r>
                          <a:rPr lang="en-US" sz="2800" i="1">
                            <a:latin typeface="Cambria Math"/>
                          </a:rPr>
                          <m:t>3</m:t>
                        </m:r>
                      </m:num>
                      <m:den>
                        <m:r>
                          <a:rPr lang="en-US" sz="2800" b="0" i="1" smtClean="0">
                            <a:latin typeface="Cambria Math"/>
                          </a:rPr>
                          <m:t>4</m:t>
                        </m:r>
                      </m:den>
                    </m:f>
                  </m:oMath>
                </a14:m>
                <a:r>
                  <a:rPr lang="en-US" sz="2800" dirty="0"/>
                  <a:t> of a pizza or </a:t>
                </a:r>
                <a14:m>
                  <m:oMath xmlns:m="http://schemas.openxmlformats.org/officeDocument/2006/math">
                    <m:f>
                      <m:fPr>
                        <m:ctrlPr>
                          <a:rPr lang="en-US" sz="2800" i="1">
                            <a:latin typeface="Cambria Math"/>
                          </a:rPr>
                        </m:ctrlPr>
                      </m:fPr>
                      <m:num>
                        <m:r>
                          <a:rPr lang="en-US" sz="2800" i="1">
                            <a:latin typeface="Cambria Math"/>
                          </a:rPr>
                          <m:t>3</m:t>
                        </m:r>
                      </m:num>
                      <m:den>
                        <m:r>
                          <a:rPr lang="en-US" sz="2800" b="0" i="1" smtClean="0">
                            <a:latin typeface="Cambria Math"/>
                          </a:rPr>
                          <m:t>7</m:t>
                        </m:r>
                      </m:den>
                    </m:f>
                  </m:oMath>
                </a14:m>
                <a:r>
                  <a:rPr lang="en-US" sz="2800" dirty="0"/>
                  <a:t> </a:t>
                </a:r>
                <a:r>
                  <a:rPr lang="en-US" sz="2800" dirty="0"/>
                  <a:t>?  Explain your answer</a:t>
                </a:r>
                <a:r>
                  <a:rPr lang="en-US" sz="2800" dirty="0" smtClean="0"/>
                  <a:t>.</a:t>
                </a:r>
              </a:p>
              <a:p>
                <a:pPr marL="82296" indent="0">
                  <a:spcAft>
                    <a:spcPts val="1800"/>
                  </a:spcAft>
                  <a:buNone/>
                </a:pPr>
                <a:r>
                  <a:rPr lang="en-US" sz="2800" dirty="0" smtClean="0"/>
                  <a:t>Is </a:t>
                </a:r>
                <a14:m>
                  <m:oMath xmlns:m="http://schemas.openxmlformats.org/officeDocument/2006/math">
                    <m:f>
                      <m:fPr>
                        <m:ctrlPr>
                          <a:rPr lang="en-US" sz="2800" i="1">
                            <a:latin typeface="Cambria Math"/>
                          </a:rPr>
                        </m:ctrlPr>
                      </m:fPr>
                      <m:num>
                        <m:r>
                          <a:rPr lang="en-US" sz="2800" b="0" i="1" smtClean="0">
                            <a:latin typeface="Cambria Math"/>
                          </a:rPr>
                          <m:t>2</m:t>
                        </m:r>
                      </m:num>
                      <m:den>
                        <m:r>
                          <a:rPr lang="en-US" sz="2800" b="0" i="1" smtClean="0">
                            <a:latin typeface="Cambria Math"/>
                          </a:rPr>
                          <m:t>10</m:t>
                        </m:r>
                      </m:den>
                    </m:f>
                  </m:oMath>
                </a14:m>
                <a:r>
                  <a:rPr lang="en-US" sz="2800" dirty="0" smtClean="0"/>
                  <a:t> </a:t>
                </a:r>
                <a:r>
                  <a:rPr lang="en-US" sz="2800" dirty="0"/>
                  <a:t>closer to 0 or </a:t>
                </a:r>
                <a14:m>
                  <m:oMath xmlns:m="http://schemas.openxmlformats.org/officeDocument/2006/math">
                    <m:f>
                      <m:fPr>
                        <m:ctrlPr>
                          <a:rPr lang="en-US" sz="2800" i="1">
                            <a:latin typeface="Cambria Math"/>
                          </a:rPr>
                        </m:ctrlPr>
                      </m:fPr>
                      <m:num>
                        <m:r>
                          <a:rPr lang="en-US" sz="2800" b="0" i="1" smtClean="0">
                            <a:latin typeface="Cambria Math"/>
                          </a:rPr>
                          <m:t>1</m:t>
                        </m:r>
                      </m:num>
                      <m:den>
                        <m:r>
                          <a:rPr lang="en-US" sz="2800" b="0" i="1" smtClean="0">
                            <a:latin typeface="Cambria Math"/>
                          </a:rPr>
                          <m:t>2</m:t>
                        </m:r>
                      </m:den>
                    </m:f>
                  </m:oMath>
                </a14:m>
                <a:r>
                  <a:rPr lang="en-US" sz="2800" dirty="0" smtClean="0"/>
                  <a:t> </a:t>
                </a:r>
                <a:r>
                  <a:rPr lang="en-US" sz="2800" dirty="0"/>
                  <a:t>?  How can you prove your answer?</a:t>
                </a:r>
              </a:p>
              <a:p>
                <a:pPr marL="82296" indent="0">
                  <a:spcAft>
                    <a:spcPts val="1800"/>
                  </a:spcAft>
                  <a:buNone/>
                </a:pPr>
                <a:r>
                  <a:rPr lang="en-US" sz="2800" dirty="0" smtClean="0"/>
                  <a:t>Is </a:t>
                </a:r>
                <a14:m>
                  <m:oMath xmlns:m="http://schemas.openxmlformats.org/officeDocument/2006/math">
                    <m:f>
                      <m:fPr>
                        <m:ctrlPr>
                          <a:rPr lang="en-US" sz="2800" i="1">
                            <a:latin typeface="Cambria Math"/>
                          </a:rPr>
                        </m:ctrlPr>
                      </m:fPr>
                      <m:num>
                        <m:r>
                          <a:rPr lang="en-US" sz="2800" b="0" i="1" smtClean="0">
                            <a:latin typeface="Cambria Math"/>
                          </a:rPr>
                          <m:t>7</m:t>
                        </m:r>
                      </m:num>
                      <m:den>
                        <m:r>
                          <a:rPr lang="en-US" sz="2800" i="1">
                            <a:latin typeface="Cambria Math"/>
                          </a:rPr>
                          <m:t>8</m:t>
                        </m:r>
                      </m:den>
                    </m:f>
                  </m:oMath>
                </a14:m>
                <a:r>
                  <a:rPr lang="en-US" sz="2800" dirty="0" smtClean="0"/>
                  <a:t> </a:t>
                </a:r>
                <a:r>
                  <a:rPr lang="en-US" sz="2800" dirty="0"/>
                  <a:t>closer to</a:t>
                </a:r>
                <a:r>
                  <a:rPr lang="en-US" sz="2800" dirty="0" smtClean="0"/>
                  <a:t> </a:t>
                </a:r>
                <a14:m>
                  <m:oMath xmlns:m="http://schemas.openxmlformats.org/officeDocument/2006/math">
                    <m:f>
                      <m:fPr>
                        <m:ctrlPr>
                          <a:rPr lang="en-US" sz="2800" i="1">
                            <a:latin typeface="Cambria Math"/>
                          </a:rPr>
                        </m:ctrlPr>
                      </m:fPr>
                      <m:num>
                        <m:r>
                          <a:rPr lang="en-US" sz="2800" i="1">
                            <a:latin typeface="Cambria Math"/>
                          </a:rPr>
                          <m:t>1</m:t>
                        </m:r>
                      </m:num>
                      <m:den>
                        <m:r>
                          <a:rPr lang="en-US" sz="2800" i="1">
                            <a:latin typeface="Cambria Math"/>
                          </a:rPr>
                          <m:t>2</m:t>
                        </m:r>
                      </m:den>
                    </m:f>
                    <m:r>
                      <a:rPr lang="en-US" sz="2800" b="0" i="1" smtClean="0">
                        <a:latin typeface="Cambria Math"/>
                      </a:rPr>
                      <m:t> </m:t>
                    </m:r>
                  </m:oMath>
                </a14:m>
                <a:r>
                  <a:rPr lang="en-US" sz="2800" dirty="0"/>
                  <a:t>or 1?  How can you show this? </a:t>
                </a:r>
              </a:p>
              <a:p>
                <a:pPr marL="82296" indent="0">
                  <a:spcAft>
                    <a:spcPts val="1800"/>
                  </a:spcAft>
                  <a:buNone/>
                </a:pPr>
                <a:r>
                  <a:rPr lang="en-US" sz="2800" dirty="0" smtClean="0"/>
                  <a:t>Is </a:t>
                </a:r>
                <a14:m>
                  <m:oMath xmlns:m="http://schemas.openxmlformats.org/officeDocument/2006/math">
                    <m:f>
                      <m:fPr>
                        <m:ctrlPr>
                          <a:rPr lang="en-US" sz="2800" i="1">
                            <a:latin typeface="Cambria Math"/>
                          </a:rPr>
                        </m:ctrlPr>
                      </m:fPr>
                      <m:num>
                        <m:r>
                          <a:rPr lang="en-US" sz="2800" i="1">
                            <a:latin typeface="Cambria Math"/>
                          </a:rPr>
                          <m:t>3</m:t>
                        </m:r>
                      </m:num>
                      <m:den>
                        <m:r>
                          <a:rPr lang="en-US" sz="2800" b="0" i="1" smtClean="0">
                            <a:latin typeface="Cambria Math"/>
                          </a:rPr>
                          <m:t>5</m:t>
                        </m:r>
                      </m:den>
                    </m:f>
                  </m:oMath>
                </a14:m>
                <a:r>
                  <a:rPr lang="en-US" sz="2800" dirty="0" smtClean="0"/>
                  <a:t> </a:t>
                </a:r>
                <a:r>
                  <a:rPr lang="en-US" sz="2800" dirty="0"/>
                  <a:t>less than </a:t>
                </a:r>
                <a14:m>
                  <m:oMath xmlns:m="http://schemas.openxmlformats.org/officeDocument/2006/math">
                    <m:f>
                      <m:fPr>
                        <m:ctrlPr>
                          <a:rPr lang="en-US" sz="2800" i="1">
                            <a:latin typeface="Cambria Math"/>
                          </a:rPr>
                        </m:ctrlPr>
                      </m:fPr>
                      <m:num>
                        <m:r>
                          <a:rPr lang="en-US" sz="2800" i="1">
                            <a:latin typeface="Cambria Math"/>
                          </a:rPr>
                          <m:t>1</m:t>
                        </m:r>
                      </m:num>
                      <m:den>
                        <m:r>
                          <a:rPr lang="en-US" sz="2800" i="1">
                            <a:latin typeface="Cambria Math"/>
                          </a:rPr>
                          <m:t>2</m:t>
                        </m:r>
                      </m:den>
                    </m:f>
                    <m:r>
                      <a:rPr lang="en-US" sz="2800" i="1">
                        <a:latin typeface="Cambria Math"/>
                      </a:rPr>
                      <m:t> </m:t>
                    </m:r>
                  </m:oMath>
                </a14:m>
                <a:r>
                  <a:rPr lang="en-US" sz="2800" dirty="0"/>
                  <a:t>or greater than </a:t>
                </a:r>
                <a14:m>
                  <m:oMath xmlns:m="http://schemas.openxmlformats.org/officeDocument/2006/math">
                    <m:f>
                      <m:fPr>
                        <m:ctrlPr>
                          <a:rPr lang="en-US" sz="2800" i="1">
                            <a:latin typeface="Cambria Math"/>
                          </a:rPr>
                        </m:ctrlPr>
                      </m:fPr>
                      <m:num>
                        <m:r>
                          <a:rPr lang="en-US" sz="2800" i="1">
                            <a:latin typeface="Cambria Math"/>
                          </a:rPr>
                          <m:t>1</m:t>
                        </m:r>
                      </m:num>
                      <m:den>
                        <m:r>
                          <a:rPr lang="en-US" sz="2800" i="1">
                            <a:latin typeface="Cambria Math"/>
                          </a:rPr>
                          <m:t>2</m:t>
                        </m:r>
                      </m:den>
                    </m:f>
                    <m:r>
                      <a:rPr lang="en-US" sz="2800" i="1">
                        <a:latin typeface="Cambria Math"/>
                      </a:rPr>
                      <m:t> </m:t>
                    </m:r>
                  </m:oMath>
                </a14:m>
                <a:r>
                  <a:rPr lang="en-US" sz="2800" dirty="0"/>
                  <a:t>?  What is your reasoning?</a:t>
                </a:r>
              </a:p>
              <a:p>
                <a:pPr marL="82296"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69" t="-508"/>
                </a:stretch>
              </a:blipFill>
            </p:spPr>
            <p:txBody>
              <a:bodyPr/>
              <a:lstStyle/>
              <a:p>
                <a:r>
                  <a:rPr lang="en-US">
                    <a:noFill/>
                  </a:rPr>
                  <a:t> </a:t>
                </a:r>
              </a:p>
            </p:txBody>
          </p:sp>
        </mc:Fallback>
      </mc:AlternateContent>
    </p:spTree>
    <p:extLst>
      <p:ext uri="{BB962C8B-B14F-4D97-AF65-F5344CB8AC3E}">
        <p14:creationId xmlns:p14="http://schemas.microsoft.com/office/powerpoint/2010/main" val="4203529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a:bodyPr>
              <a:lstStyle/>
              <a:p>
                <a:pPr marL="82296" indent="0">
                  <a:spcAft>
                    <a:spcPts val="600"/>
                  </a:spcAft>
                  <a:buNone/>
                </a:pPr>
                <a:r>
                  <a:rPr lang="en-US" sz="2800" dirty="0" smtClean="0"/>
                  <a:t>Compare </a:t>
                </a:r>
                <a14:m>
                  <m:oMath xmlns:m="http://schemas.openxmlformats.org/officeDocument/2006/math">
                    <m:f>
                      <m:fPr>
                        <m:ctrlPr>
                          <a:rPr lang="en-US" sz="2800" i="1">
                            <a:latin typeface="Cambria Math"/>
                          </a:rPr>
                        </m:ctrlPr>
                      </m:fPr>
                      <m:num>
                        <m:r>
                          <a:rPr lang="en-US" sz="2800" i="1">
                            <a:latin typeface="Cambria Math"/>
                          </a:rPr>
                          <m:t>3</m:t>
                        </m:r>
                      </m:num>
                      <m:den>
                        <m:r>
                          <a:rPr lang="en-US" sz="2800" b="0" i="1" smtClean="0">
                            <a:latin typeface="Cambria Math"/>
                          </a:rPr>
                          <m:t>4</m:t>
                        </m:r>
                      </m:den>
                    </m:f>
                  </m:oMath>
                </a14:m>
                <a:r>
                  <a:rPr lang="en-US" sz="2800" dirty="0"/>
                  <a:t> and </a:t>
                </a:r>
                <a14:m>
                  <m:oMath xmlns:m="http://schemas.openxmlformats.org/officeDocument/2006/math">
                    <m:f>
                      <m:fPr>
                        <m:ctrlPr>
                          <a:rPr lang="en-US" sz="2800" i="1">
                            <a:latin typeface="Cambria Math"/>
                          </a:rPr>
                        </m:ctrlPr>
                      </m:fPr>
                      <m:num>
                        <m:r>
                          <a:rPr lang="en-US" sz="2800" b="0" i="1" smtClean="0">
                            <a:latin typeface="Cambria Math"/>
                          </a:rPr>
                          <m:t>2</m:t>
                        </m:r>
                      </m:num>
                      <m:den>
                        <m:r>
                          <a:rPr lang="en-US" sz="2800" b="0" i="1" smtClean="0">
                            <a:latin typeface="Cambria Math"/>
                          </a:rPr>
                          <m:t>3</m:t>
                        </m:r>
                      </m:den>
                    </m:f>
                  </m:oMath>
                </a14:m>
                <a:r>
                  <a:rPr lang="en-US" sz="2800" dirty="0"/>
                  <a:t>. Which is closer to 1? Why</a:t>
                </a:r>
                <a:r>
                  <a:rPr lang="en-US" sz="2800" dirty="0" smtClean="0"/>
                  <a:t>?</a:t>
                </a:r>
              </a:p>
              <a:p>
                <a:pPr marL="82296" indent="0">
                  <a:spcAft>
                    <a:spcPts val="1800"/>
                  </a:spcAft>
                  <a:buNone/>
                </a:pPr>
                <a:r>
                  <a:rPr lang="en-US" sz="2800" dirty="0"/>
                  <a:t>Therefore which is larger, </a:t>
                </a:r>
                <a14:m>
                  <m:oMath xmlns:m="http://schemas.openxmlformats.org/officeDocument/2006/math">
                    <m:f>
                      <m:fPr>
                        <m:ctrlPr>
                          <a:rPr lang="en-US" sz="2800" i="1">
                            <a:latin typeface="Cambria Math"/>
                          </a:rPr>
                        </m:ctrlPr>
                      </m:fPr>
                      <m:num>
                        <m:r>
                          <a:rPr lang="en-US" sz="2800" i="1">
                            <a:latin typeface="Cambria Math"/>
                          </a:rPr>
                          <m:t>3</m:t>
                        </m:r>
                      </m:num>
                      <m:den>
                        <m:r>
                          <a:rPr lang="en-US" sz="2800" i="1">
                            <a:latin typeface="Cambria Math"/>
                          </a:rPr>
                          <m:t>4</m:t>
                        </m:r>
                      </m:den>
                    </m:f>
                  </m:oMath>
                </a14:m>
                <a:r>
                  <a:rPr lang="en-US" sz="2800" dirty="0"/>
                  <a:t> </a:t>
                </a:r>
                <a:r>
                  <a:rPr lang="en-US" sz="2800" dirty="0" smtClean="0"/>
                  <a:t>or </a:t>
                </a:r>
                <a14:m>
                  <m:oMath xmlns:m="http://schemas.openxmlformats.org/officeDocument/2006/math">
                    <m:f>
                      <m:fPr>
                        <m:ctrlPr>
                          <a:rPr lang="en-US" sz="2800" i="1">
                            <a:latin typeface="Cambria Math"/>
                          </a:rPr>
                        </m:ctrlPr>
                      </m:fPr>
                      <m:num>
                        <m:r>
                          <a:rPr lang="en-US" sz="2800" i="1">
                            <a:latin typeface="Cambria Math"/>
                          </a:rPr>
                          <m:t>2</m:t>
                        </m:r>
                      </m:num>
                      <m:den>
                        <m:r>
                          <a:rPr lang="en-US" sz="2800" i="1">
                            <a:latin typeface="Cambria Math"/>
                          </a:rPr>
                          <m:t>3</m:t>
                        </m:r>
                      </m:den>
                    </m:f>
                  </m:oMath>
                </a14:m>
                <a:r>
                  <a:rPr lang="en-US" sz="2800" dirty="0" smtClean="0"/>
                  <a:t> ?</a:t>
                </a:r>
              </a:p>
              <a:p>
                <a:pPr marL="82296" indent="0">
                  <a:spcAft>
                    <a:spcPts val="1800"/>
                  </a:spcAft>
                  <a:buNone/>
                </a:pPr>
                <a:r>
                  <a:rPr lang="en-US" sz="2800" dirty="0"/>
                  <a:t>Which is larger, </a:t>
                </a:r>
                <a14:m>
                  <m:oMath xmlns:m="http://schemas.openxmlformats.org/officeDocument/2006/math">
                    <m:f>
                      <m:fPr>
                        <m:ctrlPr>
                          <a:rPr lang="en-US" sz="2800" i="1" smtClean="0">
                            <a:latin typeface="Cambria Math"/>
                          </a:rPr>
                        </m:ctrlPr>
                      </m:fPr>
                      <m:num>
                        <m:r>
                          <a:rPr lang="en-US" sz="2800" b="0" i="1" smtClean="0">
                            <a:latin typeface="Cambria Math"/>
                          </a:rPr>
                          <m:t>5</m:t>
                        </m:r>
                      </m:num>
                      <m:den>
                        <m:r>
                          <a:rPr lang="en-US" sz="2800" b="0" i="1" smtClean="0">
                            <a:latin typeface="Cambria Math"/>
                          </a:rPr>
                          <m:t>6</m:t>
                        </m:r>
                      </m:den>
                    </m:f>
                  </m:oMath>
                </a14:m>
                <a:r>
                  <a:rPr lang="en-US" sz="2800" dirty="0"/>
                  <a:t> </a:t>
                </a:r>
                <a:r>
                  <a:rPr lang="en-US" sz="2800" dirty="0"/>
                  <a:t>or </a:t>
                </a:r>
                <a14:m>
                  <m:oMath xmlns:m="http://schemas.openxmlformats.org/officeDocument/2006/math">
                    <m:f>
                      <m:fPr>
                        <m:ctrlPr>
                          <a:rPr lang="en-US" sz="2800" i="1">
                            <a:latin typeface="Cambria Math"/>
                          </a:rPr>
                        </m:ctrlPr>
                      </m:fPr>
                      <m:num>
                        <m:r>
                          <a:rPr lang="en-US" sz="2800" b="0" i="1" smtClean="0">
                            <a:latin typeface="Cambria Math"/>
                          </a:rPr>
                          <m:t>4</m:t>
                        </m:r>
                      </m:num>
                      <m:den>
                        <m:r>
                          <a:rPr lang="en-US" sz="2800" b="0" i="1" smtClean="0">
                            <a:latin typeface="Cambria Math"/>
                          </a:rPr>
                          <m:t>5</m:t>
                        </m:r>
                      </m:den>
                    </m:f>
                  </m:oMath>
                </a14:m>
                <a:r>
                  <a:rPr lang="en-US" sz="2800" dirty="0"/>
                  <a:t> </a:t>
                </a:r>
                <a:r>
                  <a:rPr lang="en-US" sz="2800" dirty="0"/>
                  <a:t>?  Explain your answer</a:t>
                </a:r>
                <a:r>
                  <a:rPr lang="en-US" sz="2800" dirty="0" smtClean="0"/>
                  <a:t>.</a:t>
                </a:r>
              </a:p>
              <a:p>
                <a:pPr marL="82296" indent="0">
                  <a:spcAft>
                    <a:spcPts val="1800"/>
                  </a:spcAft>
                  <a:buNone/>
                </a:pPr>
                <a:r>
                  <a:rPr lang="en-US" sz="2800" dirty="0"/>
                  <a:t>Which is larger, </a:t>
                </a:r>
                <a14:m>
                  <m:oMath xmlns:m="http://schemas.openxmlformats.org/officeDocument/2006/math">
                    <m:f>
                      <m:fPr>
                        <m:ctrlPr>
                          <a:rPr lang="en-US" sz="2800" i="1">
                            <a:latin typeface="Cambria Math"/>
                          </a:rPr>
                        </m:ctrlPr>
                      </m:fPr>
                      <m:num>
                        <m:r>
                          <a:rPr lang="en-US" sz="2800" i="1">
                            <a:latin typeface="Cambria Math"/>
                          </a:rPr>
                          <m:t>3</m:t>
                        </m:r>
                      </m:num>
                      <m:den>
                        <m:r>
                          <a:rPr lang="en-US" sz="2800" b="0" i="1" smtClean="0">
                            <a:latin typeface="Cambria Math"/>
                          </a:rPr>
                          <m:t>5</m:t>
                        </m:r>
                      </m:den>
                    </m:f>
                  </m:oMath>
                </a14:m>
                <a:r>
                  <a:rPr lang="en-US" sz="2800" dirty="0"/>
                  <a:t> </a:t>
                </a:r>
                <a:r>
                  <a:rPr lang="en-US" sz="2800" dirty="0"/>
                  <a:t>or </a:t>
                </a:r>
                <a14:m>
                  <m:oMath xmlns:m="http://schemas.openxmlformats.org/officeDocument/2006/math">
                    <m:f>
                      <m:fPr>
                        <m:ctrlPr>
                          <a:rPr lang="en-US" sz="2800" i="1">
                            <a:latin typeface="Cambria Math"/>
                          </a:rPr>
                        </m:ctrlPr>
                      </m:fPr>
                      <m:num>
                        <m:r>
                          <a:rPr lang="en-US" sz="2800" i="1">
                            <a:latin typeface="Cambria Math"/>
                          </a:rPr>
                          <m:t>2</m:t>
                        </m:r>
                      </m:num>
                      <m:den>
                        <m:r>
                          <a:rPr lang="en-US" sz="2800" i="1">
                            <a:latin typeface="Cambria Math"/>
                          </a:rPr>
                          <m:t>3</m:t>
                        </m:r>
                      </m:den>
                    </m:f>
                  </m:oMath>
                </a14:m>
                <a:r>
                  <a:rPr lang="en-US" sz="2800" dirty="0"/>
                  <a:t> </a:t>
                </a:r>
                <a:r>
                  <a:rPr lang="en-US" sz="2800" dirty="0"/>
                  <a:t>?  Explain your answer.</a:t>
                </a:r>
                <a:endParaRPr lang="en-US" sz="2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69"/>
                </a:stretch>
              </a:blipFill>
            </p:spPr>
            <p:txBody>
              <a:bodyPr/>
              <a:lstStyle/>
              <a:p>
                <a:r>
                  <a:rPr lang="en-US">
                    <a:noFill/>
                  </a:rPr>
                  <a:t> </a:t>
                </a:r>
              </a:p>
            </p:txBody>
          </p:sp>
        </mc:Fallback>
      </mc:AlternateContent>
    </p:spTree>
    <p:extLst>
      <p:ext uri="{BB962C8B-B14F-4D97-AF65-F5344CB8AC3E}">
        <p14:creationId xmlns:p14="http://schemas.microsoft.com/office/powerpoint/2010/main" val="1791527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marL="82296" indent="0">
                  <a:buNone/>
                </a:pPr>
                <a:r>
                  <a:rPr lang="en-US" dirty="0" smtClean="0"/>
                  <a:t>Order from smallest to largest this set of fractions: </a:t>
                </a:r>
                <a14:m>
                  <m:oMath xmlns:m="http://schemas.openxmlformats.org/officeDocument/2006/math">
                    <m:f>
                      <m:fPr>
                        <m:ctrlPr>
                          <a:rPr lang="en-US" i="1">
                            <a:latin typeface="Cambria Math"/>
                          </a:rPr>
                        </m:ctrlPr>
                      </m:fPr>
                      <m:num>
                        <m:r>
                          <a:rPr lang="en-US" i="1">
                            <a:latin typeface="Cambria Math"/>
                          </a:rPr>
                          <m:t>3</m:t>
                        </m:r>
                      </m:num>
                      <m:den>
                        <m:r>
                          <a:rPr lang="en-US" i="1">
                            <a:latin typeface="Cambria Math"/>
                          </a:rPr>
                          <m:t>4</m:t>
                        </m:r>
                      </m:den>
                    </m:f>
                  </m:oMath>
                </a14:m>
                <a:r>
                  <a:rPr lang="en-US" dirty="0"/>
                  <a:t> </a:t>
                </a:r>
                <a:r>
                  <a:rPr lang="en-US" dirty="0"/>
                  <a:t>, </a:t>
                </a:r>
                <a14:m>
                  <m:oMath xmlns:m="http://schemas.openxmlformats.org/officeDocument/2006/math">
                    <m:f>
                      <m:fPr>
                        <m:ctrlPr>
                          <a:rPr lang="en-US" i="1">
                            <a:latin typeface="Cambria Math"/>
                          </a:rPr>
                        </m:ctrlPr>
                      </m:fPr>
                      <m:num>
                        <m:r>
                          <a:rPr lang="en-US" b="0" i="1" smtClean="0">
                            <a:latin typeface="Cambria Math"/>
                          </a:rPr>
                          <m:t>1</m:t>
                        </m:r>
                      </m:num>
                      <m:den>
                        <m:r>
                          <a:rPr lang="en-US" b="0" i="1" smtClean="0">
                            <a:latin typeface="Cambria Math"/>
                          </a:rPr>
                          <m:t>10</m:t>
                        </m:r>
                      </m:den>
                    </m:f>
                  </m:oMath>
                </a14:m>
                <a:r>
                  <a:rPr lang="en-US" dirty="0"/>
                  <a:t> </a:t>
                </a:r>
                <a:r>
                  <a:rPr lang="en-US" dirty="0"/>
                  <a:t>, </a:t>
                </a:r>
                <a14:m>
                  <m:oMath xmlns:m="http://schemas.openxmlformats.org/officeDocument/2006/math">
                    <m:f>
                      <m:fPr>
                        <m:ctrlPr>
                          <a:rPr lang="en-US" i="1">
                            <a:latin typeface="Cambria Math"/>
                          </a:rPr>
                        </m:ctrlPr>
                      </m:fPr>
                      <m:num>
                        <m:r>
                          <a:rPr lang="en-US" b="0" i="1" smtClean="0">
                            <a:latin typeface="Cambria Math"/>
                          </a:rPr>
                          <m:t>5</m:t>
                        </m:r>
                      </m:num>
                      <m:den>
                        <m:r>
                          <a:rPr lang="en-US" b="0" i="1" smtClean="0">
                            <a:latin typeface="Cambria Math"/>
                          </a:rPr>
                          <m:t>12</m:t>
                        </m:r>
                      </m:den>
                    </m:f>
                  </m:oMath>
                </a14:m>
                <a:r>
                  <a:rPr lang="en-US" dirty="0"/>
                  <a:t> </a:t>
                </a:r>
                <a:r>
                  <a:rPr lang="en-US" dirty="0"/>
                  <a:t>, </a:t>
                </a:r>
                <a14:m>
                  <m:oMath xmlns:m="http://schemas.openxmlformats.org/officeDocument/2006/math">
                    <m:f>
                      <m:fPr>
                        <m:ctrlPr>
                          <a:rPr lang="en-US" i="1">
                            <a:latin typeface="Cambria Math"/>
                          </a:rPr>
                        </m:ctrlPr>
                      </m:fPr>
                      <m:num>
                        <m:r>
                          <a:rPr lang="en-US" i="1">
                            <a:latin typeface="Cambria Math"/>
                          </a:rPr>
                          <m:t>3</m:t>
                        </m:r>
                      </m:num>
                      <m:den>
                        <m:r>
                          <a:rPr lang="en-US" b="0" i="1" smtClean="0">
                            <a:latin typeface="Cambria Math"/>
                          </a:rPr>
                          <m:t>5</m:t>
                        </m:r>
                      </m:den>
                    </m:f>
                  </m:oMath>
                </a14:m>
                <a:r>
                  <a:rPr lang="en-US" dirty="0"/>
                  <a:t> </a:t>
                </a:r>
                <a:r>
                  <a:rPr lang="en-US" dirty="0"/>
                  <a:t>, </a:t>
                </a:r>
                <a14:m>
                  <m:oMath xmlns:m="http://schemas.openxmlformats.org/officeDocument/2006/math">
                    <m:f>
                      <m:fPr>
                        <m:ctrlPr>
                          <a:rPr lang="en-US" i="1">
                            <a:latin typeface="Cambria Math"/>
                          </a:rPr>
                        </m:ctrlPr>
                      </m:fPr>
                      <m:num>
                        <m:r>
                          <a:rPr lang="en-US" b="0" i="1" smtClean="0">
                            <a:latin typeface="Cambria Math"/>
                          </a:rPr>
                          <m:t>14</m:t>
                        </m:r>
                      </m:num>
                      <m:den>
                        <m:r>
                          <a:rPr lang="en-US" b="0" i="1" smtClean="0">
                            <a:latin typeface="Cambria Math"/>
                          </a:rPr>
                          <m:t>15</m:t>
                        </m:r>
                      </m:den>
                    </m:f>
                  </m:oMath>
                </a14:m>
                <a:r>
                  <a:rPr lang="en-US" dirty="0"/>
                  <a:t>   Explain how you figured this out.</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976" t="-1652" r="-1545"/>
                </a:stretch>
              </a:blipFill>
            </p:spPr>
            <p:txBody>
              <a:bodyPr/>
              <a:lstStyle/>
              <a:p>
                <a:r>
                  <a:rPr lang="en-US">
                    <a:noFill/>
                  </a:rPr>
                  <a:t> </a:t>
                </a:r>
              </a:p>
            </p:txBody>
          </p:sp>
        </mc:Fallback>
      </mc:AlternateContent>
    </p:spTree>
    <p:extLst>
      <p:ext uri="{BB962C8B-B14F-4D97-AF65-F5344CB8AC3E}">
        <p14:creationId xmlns:p14="http://schemas.microsoft.com/office/powerpoint/2010/main" val="12392308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bwMode="auto">
          <a:noFill/>
        </p:spPr>
        <p:txBody>
          <a:bodyPr wrap="square" numCol="1" anchorCtr="0" compatLnSpc="1">
            <a:prstTxWarp prst="textNoShape">
              <a:avLst/>
            </a:prstTxWarp>
            <a:normAutofit fontScale="90000"/>
          </a:bodyPr>
          <a:lstStyle/>
          <a:p>
            <a:r>
              <a:rPr lang="en-US" b="1" dirty="0" smtClean="0"/>
              <a:t>Multiplication and Division Problem types</a:t>
            </a:r>
          </a:p>
        </p:txBody>
      </p:sp>
      <p:sp>
        <p:nvSpPr>
          <p:cNvPr id="34819" name="Rectangle 3"/>
          <p:cNvSpPr>
            <a:spLocks noGrp="1"/>
          </p:cNvSpPr>
          <p:nvPr>
            <p:ph type="body" idx="1"/>
          </p:nvPr>
        </p:nvSpPr>
        <p:spPr/>
        <p:txBody>
          <a:bodyPr>
            <a:normAutofit/>
          </a:bodyPr>
          <a:lstStyle/>
          <a:p>
            <a:pPr>
              <a:buFont typeface="Arial" charset="0"/>
              <a:buNone/>
            </a:pPr>
            <a:r>
              <a:rPr lang="en-US" dirty="0" smtClean="0">
                <a:solidFill>
                  <a:srgbClr val="C00000"/>
                </a:solidFill>
              </a:rPr>
              <a:t>Equal size groups</a:t>
            </a:r>
            <a:endParaRPr lang="en-US" sz="3200" dirty="0" smtClean="0">
              <a:solidFill>
                <a:srgbClr val="C00000"/>
              </a:solidFill>
            </a:endParaRPr>
          </a:p>
          <a:p>
            <a:pPr>
              <a:buFont typeface="Arial" charset="0"/>
              <a:buNone/>
            </a:pPr>
            <a:r>
              <a:rPr lang="en-US" sz="2800" dirty="0"/>
              <a:t>	</a:t>
            </a:r>
            <a:r>
              <a:rPr lang="en-US" sz="2600" dirty="0" smtClean="0"/>
              <a:t>5 groups with 4 in each group, the total is 5 x 4</a:t>
            </a:r>
          </a:p>
          <a:p>
            <a:pPr>
              <a:buFont typeface="Arial" charset="0"/>
              <a:buNone/>
            </a:pPr>
            <a:endParaRPr lang="en-US" sz="2800" dirty="0" smtClean="0"/>
          </a:p>
          <a:p>
            <a:pPr>
              <a:buFont typeface="Arial" charset="0"/>
              <a:buNone/>
            </a:pPr>
            <a:endParaRPr lang="en-US" sz="2800" dirty="0" smtClean="0"/>
          </a:p>
          <a:p>
            <a:pPr marL="57150" indent="0">
              <a:buFont typeface="Arial" charset="0"/>
              <a:buNone/>
            </a:pPr>
            <a:r>
              <a:rPr lang="en-US" sz="2800" dirty="0" smtClean="0">
                <a:solidFill>
                  <a:schemeClr val="accent4">
                    <a:lumMod val="75000"/>
                  </a:schemeClr>
                </a:solidFill>
              </a:rPr>
              <a:t>I have 9 boxes with 13 books in each box. </a:t>
            </a:r>
            <a:br>
              <a:rPr lang="en-US" sz="2800" dirty="0" smtClean="0">
                <a:solidFill>
                  <a:schemeClr val="accent4">
                    <a:lumMod val="75000"/>
                  </a:schemeClr>
                </a:solidFill>
              </a:rPr>
            </a:br>
            <a:r>
              <a:rPr lang="en-US" sz="2800" dirty="0" smtClean="0">
                <a:solidFill>
                  <a:schemeClr val="accent4">
                    <a:lumMod val="75000"/>
                  </a:schemeClr>
                </a:solidFill>
              </a:rPr>
              <a:t>How many books do I have?</a:t>
            </a:r>
            <a:endParaRPr lang="en-US" sz="2800" dirty="0">
              <a:solidFill>
                <a:schemeClr val="accent4">
                  <a:lumMod val="75000"/>
                </a:schemeClr>
              </a:solidFill>
            </a:endParaRPr>
          </a:p>
        </p:txBody>
      </p:sp>
      <p:grpSp>
        <p:nvGrpSpPr>
          <p:cNvPr id="4" name="Group 3"/>
          <p:cNvGrpSpPr/>
          <p:nvPr/>
        </p:nvGrpSpPr>
        <p:grpSpPr>
          <a:xfrm>
            <a:off x="2666332" y="2708640"/>
            <a:ext cx="3734468" cy="567959"/>
            <a:chOff x="0" y="0"/>
            <a:chExt cx="2192536" cy="333375"/>
          </a:xfrm>
        </p:grpSpPr>
        <p:sp>
          <p:nvSpPr>
            <p:cNvPr id="5" name="Oval 4"/>
            <p:cNvSpPr/>
            <p:nvPr/>
          </p:nvSpPr>
          <p:spPr>
            <a:xfrm>
              <a:off x="0" y="0"/>
              <a:ext cx="354211" cy="3333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2800" dirty="0">
                  <a:solidFill>
                    <a:srgbClr val="000000"/>
                  </a:solidFill>
                  <a:effectLst/>
                  <a:latin typeface="Gill Sans MT" panose="020B0502020104020203" pitchFamily="34" charset="0"/>
                  <a:ea typeface="Calibri"/>
                  <a:cs typeface="Times New Roman"/>
                </a:rPr>
                <a:t>4</a:t>
              </a:r>
              <a:endParaRPr lang="en-US" sz="2800" dirty="0">
                <a:effectLst/>
                <a:latin typeface="Gill Sans MT" panose="020B0502020104020203" pitchFamily="34" charset="0"/>
                <a:ea typeface="Calibri"/>
                <a:cs typeface="Times New Roman"/>
              </a:endParaRPr>
            </a:p>
          </p:txBody>
        </p:sp>
        <p:sp>
          <p:nvSpPr>
            <p:cNvPr id="6" name="Oval 5"/>
            <p:cNvSpPr/>
            <p:nvPr/>
          </p:nvSpPr>
          <p:spPr>
            <a:xfrm>
              <a:off x="457200" y="0"/>
              <a:ext cx="354211" cy="3333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r>
                <a:rPr lang="en-US" sz="2800" dirty="0">
                  <a:solidFill>
                    <a:srgbClr val="000000"/>
                  </a:solidFill>
                  <a:latin typeface="Gill Sans MT" panose="020B0502020104020203" pitchFamily="34" charset="0"/>
                  <a:ea typeface="Calibri"/>
                  <a:cs typeface="Times New Roman"/>
                </a:rPr>
                <a:t>4</a:t>
              </a:r>
              <a:endParaRPr lang="en-US" sz="2800" dirty="0">
                <a:solidFill>
                  <a:prstClr val="white"/>
                </a:solidFill>
                <a:latin typeface="Gill Sans MT" panose="020B0502020104020203" pitchFamily="34" charset="0"/>
                <a:ea typeface="Calibri"/>
                <a:cs typeface="Times New Roman"/>
              </a:endParaRPr>
            </a:p>
          </p:txBody>
        </p:sp>
        <p:sp>
          <p:nvSpPr>
            <p:cNvPr id="7" name="Oval 6"/>
            <p:cNvSpPr/>
            <p:nvPr/>
          </p:nvSpPr>
          <p:spPr>
            <a:xfrm>
              <a:off x="914400" y="0"/>
              <a:ext cx="354211" cy="3333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r>
                <a:rPr lang="en-US" sz="2800" dirty="0">
                  <a:solidFill>
                    <a:srgbClr val="000000"/>
                  </a:solidFill>
                  <a:latin typeface="Gill Sans MT" panose="020B0502020104020203" pitchFamily="34" charset="0"/>
                  <a:ea typeface="Calibri"/>
                  <a:cs typeface="Times New Roman"/>
                </a:rPr>
                <a:t>4</a:t>
              </a:r>
              <a:endParaRPr lang="en-US" sz="2800" dirty="0">
                <a:solidFill>
                  <a:prstClr val="white"/>
                </a:solidFill>
                <a:latin typeface="Gill Sans MT" panose="020B0502020104020203" pitchFamily="34" charset="0"/>
                <a:ea typeface="Calibri"/>
                <a:cs typeface="Times New Roman"/>
              </a:endParaRPr>
            </a:p>
          </p:txBody>
        </p:sp>
        <p:sp>
          <p:nvSpPr>
            <p:cNvPr id="8" name="Oval 7"/>
            <p:cNvSpPr/>
            <p:nvPr/>
          </p:nvSpPr>
          <p:spPr>
            <a:xfrm>
              <a:off x="1381125" y="0"/>
              <a:ext cx="354211" cy="3333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r>
                <a:rPr lang="en-US" sz="2800" dirty="0">
                  <a:solidFill>
                    <a:srgbClr val="000000"/>
                  </a:solidFill>
                  <a:latin typeface="Gill Sans MT" panose="020B0502020104020203" pitchFamily="34" charset="0"/>
                  <a:ea typeface="Calibri"/>
                  <a:cs typeface="Times New Roman"/>
                </a:rPr>
                <a:t>4</a:t>
              </a:r>
              <a:endParaRPr lang="en-US" sz="2800" dirty="0">
                <a:solidFill>
                  <a:prstClr val="white"/>
                </a:solidFill>
                <a:latin typeface="Gill Sans MT" panose="020B0502020104020203" pitchFamily="34" charset="0"/>
                <a:ea typeface="Calibri"/>
                <a:cs typeface="Times New Roman"/>
              </a:endParaRPr>
            </a:p>
          </p:txBody>
        </p:sp>
        <p:sp>
          <p:nvSpPr>
            <p:cNvPr id="9" name="Oval 8"/>
            <p:cNvSpPr/>
            <p:nvPr/>
          </p:nvSpPr>
          <p:spPr>
            <a:xfrm>
              <a:off x="1838325" y="0"/>
              <a:ext cx="354211" cy="3333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r>
                <a:rPr lang="en-US" sz="2800" dirty="0">
                  <a:solidFill>
                    <a:srgbClr val="000000"/>
                  </a:solidFill>
                  <a:latin typeface="Gill Sans MT" panose="020B0502020104020203" pitchFamily="34" charset="0"/>
                  <a:ea typeface="Calibri"/>
                  <a:cs typeface="Times New Roman"/>
                </a:rPr>
                <a:t>4</a:t>
              </a:r>
              <a:endParaRPr lang="en-US" sz="2800" dirty="0">
                <a:solidFill>
                  <a:prstClr val="white"/>
                </a:solidFill>
                <a:latin typeface="Gill Sans MT" panose="020B0502020104020203" pitchFamily="34" charset="0"/>
                <a:ea typeface="Calibri"/>
                <a:cs typeface="Times New Roman"/>
              </a:endParaRPr>
            </a:p>
          </p:txBody>
        </p:sp>
      </p:grpSp>
      <p:sp>
        <p:nvSpPr>
          <p:cNvPr id="2" name="TextBox 1"/>
          <p:cNvSpPr txBox="1"/>
          <p:nvPr/>
        </p:nvSpPr>
        <p:spPr>
          <a:xfrm>
            <a:off x="6705600" y="2765060"/>
            <a:ext cx="1600200" cy="369332"/>
          </a:xfrm>
          <a:prstGeom prst="rect">
            <a:avLst/>
          </a:prstGeom>
          <a:noFill/>
        </p:spPr>
        <p:txBody>
          <a:bodyPr wrap="square" rtlCol="0">
            <a:spAutoFit/>
          </a:bodyPr>
          <a:lstStyle/>
          <a:p>
            <a:r>
              <a:rPr lang="en-US" dirty="0" smtClean="0"/>
              <a:t>5 groups of 4</a:t>
            </a:r>
            <a:endParaRPr lang="en-US" dirty="0"/>
          </a:p>
        </p:txBody>
      </p:sp>
      <p:sp>
        <p:nvSpPr>
          <p:cNvPr id="3" name="TextBox 2"/>
          <p:cNvSpPr txBox="1"/>
          <p:nvPr/>
        </p:nvSpPr>
        <p:spPr>
          <a:xfrm>
            <a:off x="5797485" y="5791200"/>
            <a:ext cx="2517742" cy="369332"/>
          </a:xfrm>
          <a:prstGeom prst="rect">
            <a:avLst/>
          </a:prstGeom>
          <a:solidFill>
            <a:schemeClr val="tx2">
              <a:lumMod val="40000"/>
              <a:lumOff val="60000"/>
            </a:schemeClr>
          </a:solidFill>
        </p:spPr>
        <p:txBody>
          <a:bodyPr wrap="square" rtlCol="0">
            <a:spAutoFit/>
          </a:bodyPr>
          <a:lstStyle/>
          <a:p>
            <a:r>
              <a:rPr lang="en-US" dirty="0" smtClean="0"/>
              <a:t>See </a:t>
            </a:r>
            <a:r>
              <a:rPr lang="en-US" dirty="0" smtClean="0"/>
              <a:t>handout and poster</a:t>
            </a:r>
            <a:endParaRPr lang="en-US" dirty="0"/>
          </a:p>
        </p:txBody>
      </p:sp>
    </p:spTree>
    <p:extLst>
      <p:ext uri="{BB962C8B-B14F-4D97-AF65-F5344CB8AC3E}">
        <p14:creationId xmlns:p14="http://schemas.microsoft.com/office/powerpoint/2010/main" val="37213388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57150" indent="0">
              <a:buFont typeface="Arial" charset="0"/>
              <a:buNone/>
            </a:pPr>
            <a:r>
              <a:rPr lang="en-US" dirty="0">
                <a:solidFill>
                  <a:srgbClr val="C00000"/>
                </a:solidFill>
              </a:rPr>
              <a:t>Division is a “missing factor” problem. </a:t>
            </a:r>
          </a:p>
          <a:p>
            <a:pPr>
              <a:buFont typeface="Arial" charset="0"/>
              <a:buNone/>
            </a:pPr>
            <a:r>
              <a:rPr lang="en-US" dirty="0"/>
              <a:t>	20 cookies in 5 bags, how many in each bag?</a:t>
            </a:r>
          </a:p>
          <a:p>
            <a:pPr>
              <a:buFont typeface="Arial" charset="0"/>
              <a:buNone/>
            </a:pPr>
            <a:r>
              <a:rPr lang="en-US" dirty="0"/>
              <a:t>	20 cookies, 4 in each bag, how many bags?</a:t>
            </a:r>
          </a:p>
          <a:p>
            <a:pPr>
              <a:buFont typeface="Arial" charset="0"/>
              <a:buNone/>
            </a:pPr>
            <a:r>
              <a:rPr lang="en-US" dirty="0"/>
              <a:t>		20 = 5 x __              </a:t>
            </a:r>
            <a:r>
              <a:rPr lang="en-US" dirty="0" smtClean="0"/>
              <a:t>20 </a:t>
            </a:r>
            <a:r>
              <a:rPr lang="en-US" dirty="0"/>
              <a:t>= __ x </a:t>
            </a:r>
            <a:r>
              <a:rPr lang="en-US" dirty="0" smtClean="0"/>
              <a:t>4</a:t>
            </a:r>
          </a:p>
          <a:p>
            <a:pPr>
              <a:buFont typeface="Arial" charset="0"/>
              <a:buNone/>
            </a:pPr>
            <a:r>
              <a:rPr lang="en-US" dirty="0">
                <a:solidFill>
                  <a:schemeClr val="accent5">
                    <a:lumMod val="60000"/>
                    <a:lumOff val="40000"/>
                  </a:schemeClr>
                </a:solidFill>
              </a:rPr>
              <a:t> </a:t>
            </a:r>
            <a:r>
              <a:rPr lang="en-US" dirty="0" smtClean="0">
                <a:solidFill>
                  <a:schemeClr val="accent5">
                    <a:lumMod val="60000"/>
                    <a:lumOff val="40000"/>
                  </a:schemeClr>
                </a:solidFill>
              </a:rPr>
              <a:t>     5 groups of ___	      ___ groups of 4</a:t>
            </a:r>
          </a:p>
          <a:p>
            <a:pPr>
              <a:buFont typeface="Arial" charset="0"/>
              <a:buNone/>
            </a:pPr>
            <a:r>
              <a:rPr lang="en-US" sz="2800" dirty="0" smtClean="0"/>
              <a:t>      </a:t>
            </a:r>
            <a:r>
              <a:rPr lang="en-US" sz="2800" dirty="0" smtClean="0">
                <a:solidFill>
                  <a:srgbClr val="00B0F0"/>
                </a:solidFill>
              </a:rPr>
              <a:t>Partitive division           </a:t>
            </a:r>
            <a:r>
              <a:rPr lang="en-US" sz="2800" dirty="0" smtClean="0">
                <a:solidFill>
                  <a:schemeClr val="accent4">
                    <a:lumMod val="75000"/>
                  </a:schemeClr>
                </a:solidFill>
              </a:rPr>
              <a:t>Measurement division</a:t>
            </a:r>
          </a:p>
          <a:p>
            <a:pPr>
              <a:buFont typeface="Arial" charset="0"/>
              <a:buNone/>
            </a:pPr>
            <a:endParaRPr lang="en-US" sz="2800" dirty="0">
              <a:solidFill>
                <a:schemeClr val="accent4">
                  <a:lumMod val="75000"/>
                </a:schemeClr>
              </a:solidFill>
            </a:endParaRPr>
          </a:p>
          <a:p>
            <a:pPr marL="57150" indent="0">
              <a:buFont typeface="Arial" charset="0"/>
              <a:buNone/>
            </a:pPr>
            <a:r>
              <a:rPr lang="en-US" sz="2800" dirty="0" smtClean="0">
                <a:solidFill>
                  <a:schemeClr val="accent6">
                    <a:lumMod val="75000"/>
                  </a:schemeClr>
                </a:solidFill>
              </a:rPr>
              <a:t>Division answers the questions </a:t>
            </a:r>
            <a:br>
              <a:rPr lang="en-US" sz="2800" dirty="0" smtClean="0">
                <a:solidFill>
                  <a:schemeClr val="accent6">
                    <a:lumMod val="75000"/>
                  </a:schemeClr>
                </a:solidFill>
              </a:rPr>
            </a:br>
            <a:r>
              <a:rPr lang="en-US" sz="2800" dirty="0" smtClean="0">
                <a:solidFill>
                  <a:srgbClr val="00B0F0"/>
                </a:solidFill>
                <a:latin typeface="Arial" panose="020B0604020202020204" pitchFamily="34" charset="0"/>
                <a:cs typeface="Arial" panose="020B0604020202020204" pitchFamily="34" charset="0"/>
              </a:rPr>
              <a:t>1</a:t>
            </a:r>
            <a:r>
              <a:rPr lang="en-US" sz="2800" dirty="0" smtClean="0">
                <a:solidFill>
                  <a:srgbClr val="00B0F0"/>
                </a:solidFill>
              </a:rPr>
              <a:t>) how many in a group</a:t>
            </a:r>
            <a:r>
              <a:rPr lang="en-US" sz="2800" dirty="0" smtClean="0">
                <a:solidFill>
                  <a:schemeClr val="accent6">
                    <a:lumMod val="75000"/>
                  </a:schemeClr>
                </a:solidFill>
              </a:rPr>
              <a:t>, or </a:t>
            </a:r>
            <a:r>
              <a:rPr lang="en-US" sz="2800" dirty="0" smtClean="0">
                <a:solidFill>
                  <a:schemeClr val="accent4">
                    <a:lumMod val="75000"/>
                  </a:schemeClr>
                </a:solidFill>
              </a:rPr>
              <a:t>2) how many groups</a:t>
            </a:r>
          </a:p>
          <a:p>
            <a:endParaRPr lang="en-US" dirty="0"/>
          </a:p>
        </p:txBody>
      </p:sp>
    </p:spTree>
    <p:extLst>
      <p:ext uri="{BB962C8B-B14F-4D97-AF65-F5344CB8AC3E}">
        <p14:creationId xmlns:p14="http://schemas.microsoft.com/office/powerpoint/2010/main" val="7183758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Related problem types</a:t>
            </a:r>
            <a:endParaRPr lang="en-US" b="1" dirty="0"/>
          </a:p>
        </p:txBody>
      </p:sp>
      <p:sp>
        <p:nvSpPr>
          <p:cNvPr id="3" name="Content Placeholder 2"/>
          <p:cNvSpPr>
            <a:spLocks noGrp="1"/>
          </p:cNvSpPr>
          <p:nvPr>
            <p:ph idx="1"/>
          </p:nvPr>
        </p:nvSpPr>
        <p:spPr>
          <a:xfrm>
            <a:off x="1435608" y="1447800"/>
            <a:ext cx="4888992" cy="4800600"/>
          </a:xfrm>
        </p:spPr>
        <p:txBody>
          <a:bodyPr/>
          <a:lstStyle/>
          <a:p>
            <a:r>
              <a:rPr lang="en-US" dirty="0" smtClean="0"/>
              <a:t>Rate </a:t>
            </a:r>
          </a:p>
          <a:p>
            <a:r>
              <a:rPr lang="en-US" dirty="0" smtClean="0"/>
              <a:t>Price </a:t>
            </a:r>
          </a:p>
          <a:p>
            <a:pPr>
              <a:spcAft>
                <a:spcPts val="600"/>
              </a:spcAft>
            </a:pPr>
            <a:r>
              <a:rPr lang="en-US" dirty="0" smtClean="0"/>
              <a:t>Combination</a:t>
            </a:r>
          </a:p>
          <a:p>
            <a:pPr marL="82296" indent="0">
              <a:buNone/>
            </a:pPr>
            <a:r>
              <a:rPr lang="en-US" sz="2400" dirty="0"/>
              <a:t>The Friendly Old Ice Cream Shop has 3 types of ice cream cones. They also have 4 flavors of ice cream. How many different combinations of an ice cream flavor and cone type can you get at the Friendly Old Ice Cream Shop?</a:t>
            </a:r>
            <a:endParaRPr lang="en-US" sz="2400" dirty="0" smtClean="0"/>
          </a:p>
        </p:txBody>
      </p:sp>
      <p:pic>
        <p:nvPicPr>
          <p:cNvPr id="2051" name="Picture 3" descr="C:\Users\Theron\AppData\Local\Microsoft\Windows\Temporary Internet Files\Content.IE5\CQ2BSHD7\MC90001333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0" y="1371600"/>
            <a:ext cx="963778" cy="178033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Theron\AppData\Local\Microsoft\Windows\Temporary Internet Files\Content.IE5\DWR19NZR\MC910216991[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53200" y="3352800"/>
            <a:ext cx="1828800" cy="1828800"/>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C:\Users\Theron\AppData\Local\Microsoft\Windows\Temporary Internet Files\Content.IE5\4LMRUYQ6\MC900001263[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29400" y="1143000"/>
            <a:ext cx="1886407" cy="181325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819400" y="5772834"/>
            <a:ext cx="4495800" cy="646331"/>
          </a:xfrm>
          <a:prstGeom prst="rect">
            <a:avLst/>
          </a:prstGeom>
          <a:noFill/>
        </p:spPr>
        <p:txBody>
          <a:bodyPr wrap="square" rtlCol="0">
            <a:spAutoFit/>
          </a:bodyPr>
          <a:lstStyle/>
          <a:p>
            <a:r>
              <a:rPr lang="en-US" dirty="0" smtClean="0">
                <a:solidFill>
                  <a:srgbClr val="C00000"/>
                </a:solidFill>
              </a:rPr>
              <a:t>A robin eats 24 worms every day for 15 days. How many worms did the robin eat?</a:t>
            </a:r>
            <a:endParaRPr lang="en-US" dirty="0">
              <a:solidFill>
                <a:srgbClr val="C00000"/>
              </a:solidFill>
            </a:endParaRPr>
          </a:p>
        </p:txBody>
      </p:sp>
    </p:spTree>
    <p:extLst>
      <p:ext uri="{BB962C8B-B14F-4D97-AF65-F5344CB8AC3E}">
        <p14:creationId xmlns:p14="http://schemas.microsoft.com/office/powerpoint/2010/main" val="2631695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p:nvPr>
        </p:nvSpPr>
        <p:spPr bwMode="auto">
          <a:xfrm>
            <a:off x="457200" y="685800"/>
            <a:ext cx="8229600" cy="780288"/>
          </a:xfrm>
          <a:noFill/>
        </p:spPr>
        <p:txBody>
          <a:bodyPr wrap="square" numCol="1" anchorCtr="0" compatLnSpc="1">
            <a:prstTxWarp prst="textNoShape">
              <a:avLst/>
            </a:prstTxWarp>
            <a:normAutofit fontScale="90000"/>
          </a:bodyPr>
          <a:lstStyle/>
          <a:p>
            <a:r>
              <a:rPr lang="en-US" sz="4400" b="1" dirty="0"/>
              <a:t>H</a:t>
            </a:r>
            <a:r>
              <a:rPr lang="en-US" sz="4400" b="1" dirty="0" smtClean="0"/>
              <a:t>ow might children solve these?</a:t>
            </a:r>
          </a:p>
        </p:txBody>
      </p:sp>
      <p:sp>
        <p:nvSpPr>
          <p:cNvPr id="46083" name="Rectangle 3"/>
          <p:cNvSpPr>
            <a:spLocks noGrp="1"/>
          </p:cNvSpPr>
          <p:nvPr>
            <p:ph type="body" idx="1"/>
          </p:nvPr>
        </p:nvSpPr>
        <p:spPr>
          <a:xfrm>
            <a:off x="990600" y="1600200"/>
            <a:ext cx="7315200" cy="5334000"/>
          </a:xfrm>
        </p:spPr>
        <p:txBody>
          <a:bodyPr>
            <a:normAutofit/>
          </a:bodyPr>
          <a:lstStyle/>
          <a:p>
            <a:pPr>
              <a:spcBef>
                <a:spcPct val="0"/>
              </a:spcBef>
              <a:spcAft>
                <a:spcPct val="20000"/>
              </a:spcAft>
              <a:buFont typeface="Wingdings" pitchFamily="2" charset="2"/>
              <a:buAutoNum type="arabicPeriod"/>
            </a:pPr>
            <a:r>
              <a:rPr lang="en-US" sz="2000" dirty="0" smtClean="0">
                <a:latin typeface="Trebuchet MS" pitchFamily="34" charset="0"/>
              </a:rPr>
              <a:t>Chad had 5 bags of candy with 7 pieces of candy in each bag. How many pieces of candy did Chad have?</a:t>
            </a:r>
          </a:p>
          <a:p>
            <a:pPr>
              <a:spcBef>
                <a:spcPct val="0"/>
              </a:spcBef>
              <a:spcAft>
                <a:spcPct val="20000"/>
              </a:spcAft>
              <a:buFont typeface="Wingdings" pitchFamily="2" charset="2"/>
              <a:buAutoNum type="arabicPeriod"/>
            </a:pPr>
            <a:r>
              <a:rPr lang="en-US" sz="2000" dirty="0" smtClean="0">
                <a:latin typeface="Trebuchet MS" pitchFamily="34" charset="0"/>
              </a:rPr>
              <a:t>At Sally</a:t>
            </a:r>
            <a:r>
              <a:rPr lang="en-US" sz="2000" dirty="0" smtClean="0"/>
              <a:t>’</a:t>
            </a:r>
            <a:r>
              <a:rPr lang="en-US" sz="2000" dirty="0" smtClean="0">
                <a:latin typeface="Trebuchet MS" pitchFamily="34" charset="0"/>
              </a:rPr>
              <a:t>s birthday party there were 15 children and 3 blankets. If the same number of children sat on each blanket, how many children sat on each blanket?</a:t>
            </a:r>
          </a:p>
          <a:p>
            <a:pPr>
              <a:spcBef>
                <a:spcPct val="0"/>
              </a:spcBef>
              <a:spcAft>
                <a:spcPct val="20000"/>
              </a:spcAft>
              <a:buFont typeface="Wingdings" pitchFamily="2" charset="2"/>
              <a:buAutoNum type="arabicPeriod"/>
            </a:pPr>
            <a:r>
              <a:rPr lang="en-US" sz="2000" dirty="0" smtClean="0">
                <a:latin typeface="Trebuchet MS" pitchFamily="34" charset="0"/>
              </a:rPr>
              <a:t>Lee collects stamps. He has 45 stamps. If he sticks 9 stamps on each page, how many pages would he fill with stamps?</a:t>
            </a:r>
          </a:p>
          <a:p>
            <a:pPr>
              <a:spcBef>
                <a:spcPct val="0"/>
              </a:spcBef>
              <a:spcAft>
                <a:spcPct val="20000"/>
              </a:spcAft>
              <a:buFont typeface="Wingdings" pitchFamily="2" charset="2"/>
              <a:buAutoNum type="arabicPeriod"/>
            </a:pPr>
            <a:r>
              <a:rPr lang="en-US" sz="2000" dirty="0" smtClean="0">
                <a:latin typeface="Trebuchet MS" pitchFamily="34" charset="0"/>
              </a:rPr>
              <a:t>Mr. Wong has 4 children. He wants his children to share 12 marbles so that they each get the same amount. How many marbles should Mr. Wong give each child?</a:t>
            </a:r>
          </a:p>
          <a:p>
            <a:pPr>
              <a:spcBef>
                <a:spcPct val="0"/>
              </a:spcBef>
              <a:spcAft>
                <a:spcPct val="20000"/>
              </a:spcAft>
              <a:buFont typeface="Wingdings" pitchFamily="2" charset="2"/>
              <a:buAutoNum type="arabicPeriod"/>
            </a:pPr>
            <a:r>
              <a:rPr lang="en-US" sz="2000" dirty="0" smtClean="0">
                <a:latin typeface="Trebuchet MS" pitchFamily="34" charset="0"/>
              </a:rPr>
              <a:t>19 children are going to the circus. 5 children can ride in each car. How many cars are needed so that all the children can go to the circus?</a:t>
            </a:r>
          </a:p>
          <a:p>
            <a:pPr>
              <a:spcBef>
                <a:spcPct val="0"/>
              </a:spcBef>
              <a:spcAft>
                <a:spcPct val="20000"/>
              </a:spcAft>
              <a:buFont typeface="Wingdings" pitchFamily="2" charset="2"/>
              <a:buAutoNum type="arabicPeriod"/>
            </a:pPr>
            <a:r>
              <a:rPr lang="en-US" sz="2000" dirty="0" smtClean="0">
                <a:latin typeface="Trebuchet MS" pitchFamily="34" charset="0"/>
              </a:rPr>
              <a:t>Maria has 17 fish. If 3 fish can be put into one fish bowl, how many bowls does she need to hold her fish?</a:t>
            </a:r>
          </a:p>
        </p:txBody>
      </p:sp>
    </p:spTree>
    <p:extLst>
      <p:ext uri="{BB962C8B-B14F-4D97-AF65-F5344CB8AC3E}">
        <p14:creationId xmlns:p14="http://schemas.microsoft.com/office/powerpoint/2010/main" val="1469853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083">
                                            <p:txEl>
                                              <p:pRg st="1" end="1"/>
                                            </p:txEl>
                                          </p:spTgt>
                                        </p:tgtEl>
                                        <p:attrNameLst>
                                          <p:attrName>style.visibility</p:attrName>
                                        </p:attrNameLst>
                                      </p:cBhvr>
                                      <p:to>
                                        <p:strVal val="visible"/>
                                      </p:to>
                                    </p:set>
                                    <p:animEffect transition="in" filter="fade">
                                      <p:cBhvr>
                                        <p:cTn id="7" dur="500"/>
                                        <p:tgtEl>
                                          <p:spTgt spid="4608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083">
                                            <p:txEl>
                                              <p:pRg st="2" end="2"/>
                                            </p:txEl>
                                          </p:spTgt>
                                        </p:tgtEl>
                                        <p:attrNameLst>
                                          <p:attrName>style.visibility</p:attrName>
                                        </p:attrNameLst>
                                      </p:cBhvr>
                                      <p:to>
                                        <p:strVal val="visible"/>
                                      </p:to>
                                    </p:set>
                                    <p:animEffect transition="in" filter="fade">
                                      <p:cBhvr>
                                        <p:cTn id="12" dur="500"/>
                                        <p:tgtEl>
                                          <p:spTgt spid="4608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6083">
                                            <p:txEl>
                                              <p:pRg st="3" end="3"/>
                                            </p:txEl>
                                          </p:spTgt>
                                        </p:tgtEl>
                                        <p:attrNameLst>
                                          <p:attrName>style.visibility</p:attrName>
                                        </p:attrNameLst>
                                      </p:cBhvr>
                                      <p:to>
                                        <p:strVal val="visible"/>
                                      </p:to>
                                    </p:set>
                                    <p:animEffect transition="in" filter="fade">
                                      <p:cBhvr>
                                        <p:cTn id="17" dur="500"/>
                                        <p:tgtEl>
                                          <p:spTgt spid="4608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6083">
                                            <p:txEl>
                                              <p:pRg st="4" end="4"/>
                                            </p:txEl>
                                          </p:spTgt>
                                        </p:tgtEl>
                                        <p:attrNameLst>
                                          <p:attrName>style.visibility</p:attrName>
                                        </p:attrNameLst>
                                      </p:cBhvr>
                                      <p:to>
                                        <p:strVal val="visible"/>
                                      </p:to>
                                    </p:set>
                                    <p:animEffect transition="in" filter="fade">
                                      <p:cBhvr>
                                        <p:cTn id="22" dur="500"/>
                                        <p:tgtEl>
                                          <p:spTgt spid="4608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6083">
                                            <p:txEl>
                                              <p:pRg st="5" end="5"/>
                                            </p:txEl>
                                          </p:spTgt>
                                        </p:tgtEl>
                                        <p:attrNameLst>
                                          <p:attrName>style.visibility</p:attrName>
                                        </p:attrNameLst>
                                      </p:cBhvr>
                                      <p:to>
                                        <p:strVal val="visible"/>
                                      </p:to>
                                    </p:set>
                                    <p:animEffect transition="in" filter="fade">
                                      <p:cBhvr>
                                        <p:cTn id="27" dur="500"/>
                                        <p:tgtEl>
                                          <p:spTgt spid="460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t>The </a:t>
            </a:r>
            <a:r>
              <a:rPr lang="en-US" sz="3600" b="1" dirty="0" smtClean="0"/>
              <a:t>third way </a:t>
            </a:r>
            <a:r>
              <a:rPr lang="en-US" sz="3600" b="1" dirty="0"/>
              <a:t>we teach children to think about multiplication:</a:t>
            </a:r>
            <a:endParaRPr lang="en-US" sz="3600" dirty="0"/>
          </a:p>
        </p:txBody>
      </p:sp>
      <p:sp>
        <p:nvSpPr>
          <p:cNvPr id="3" name="Content Placeholder 2"/>
          <p:cNvSpPr>
            <a:spLocks noGrp="1"/>
          </p:cNvSpPr>
          <p:nvPr>
            <p:ph idx="1"/>
          </p:nvPr>
        </p:nvSpPr>
        <p:spPr>
          <a:xfrm>
            <a:off x="1435608" y="1524000"/>
            <a:ext cx="7498080" cy="5181600"/>
          </a:xfrm>
        </p:spPr>
        <p:txBody>
          <a:bodyPr>
            <a:normAutofit fontScale="85000" lnSpcReduction="10000"/>
          </a:bodyPr>
          <a:lstStyle/>
          <a:p>
            <a:pPr>
              <a:spcAft>
                <a:spcPts val="600"/>
              </a:spcAft>
            </a:pPr>
            <a:r>
              <a:rPr lang="en-US" dirty="0">
                <a:solidFill>
                  <a:schemeClr val="accent1"/>
                </a:solidFill>
              </a:rPr>
              <a:t>My dog can run 5 times as fast as your rabbit.</a:t>
            </a:r>
          </a:p>
          <a:p>
            <a:pPr>
              <a:spcAft>
                <a:spcPts val="600"/>
              </a:spcAft>
            </a:pPr>
            <a:r>
              <a:rPr lang="en-US" dirty="0">
                <a:solidFill>
                  <a:schemeClr val="accent6"/>
                </a:solidFill>
              </a:rPr>
              <a:t>Your rabbit can jump 3 times as far as my dog.</a:t>
            </a:r>
          </a:p>
          <a:p>
            <a:pPr>
              <a:spcAft>
                <a:spcPts val="600"/>
              </a:spcAft>
            </a:pPr>
            <a:r>
              <a:rPr lang="en-US" dirty="0">
                <a:solidFill>
                  <a:schemeClr val="accent4"/>
                </a:solidFill>
              </a:rPr>
              <a:t>My dog eats 10 times more food than your rabbit.</a:t>
            </a:r>
          </a:p>
          <a:p>
            <a:pPr>
              <a:spcAft>
                <a:spcPts val="600"/>
              </a:spcAft>
            </a:pPr>
            <a:r>
              <a:rPr lang="en-US" dirty="0">
                <a:solidFill>
                  <a:schemeClr val="accent2">
                    <a:lumMod val="75000"/>
                  </a:schemeClr>
                </a:solidFill>
              </a:rPr>
              <a:t>Your rabbit is 1/4 the height of my dog (or my dog is 4 times taller than your rabbit).</a:t>
            </a:r>
          </a:p>
          <a:p>
            <a:pPr>
              <a:spcAft>
                <a:spcPts val="600"/>
              </a:spcAft>
            </a:pPr>
            <a:r>
              <a:rPr lang="en-US" dirty="0">
                <a:solidFill>
                  <a:schemeClr val="accent3">
                    <a:lumMod val="75000"/>
                  </a:schemeClr>
                </a:solidFill>
              </a:rPr>
              <a:t>Your rabbit is twice as old as my dog.</a:t>
            </a:r>
          </a:p>
          <a:p>
            <a:pPr>
              <a:spcAft>
                <a:spcPts val="600"/>
              </a:spcAft>
            </a:pPr>
            <a:r>
              <a:rPr lang="en-US" dirty="0">
                <a:solidFill>
                  <a:schemeClr val="accent5">
                    <a:lumMod val="75000"/>
                  </a:schemeClr>
                </a:solidFill>
              </a:rPr>
              <a:t>My dog can bark 100 times louder than your rabbit!</a:t>
            </a:r>
          </a:p>
          <a:p>
            <a:pPr marL="82296" indent="0">
              <a:spcAft>
                <a:spcPts val="600"/>
              </a:spcAft>
              <a:buNone/>
            </a:pPr>
            <a:r>
              <a:rPr lang="en-US" b="1" dirty="0" smtClean="0"/>
              <a:t>Multiplicative </a:t>
            </a:r>
            <a:r>
              <a:rPr lang="en-US" b="1" dirty="0"/>
              <a:t>comparison</a:t>
            </a:r>
            <a:r>
              <a:rPr lang="en-US" b="1" dirty="0" smtClean="0"/>
              <a:t>.</a:t>
            </a:r>
          </a:p>
          <a:p>
            <a:endParaRPr lang="en-US" dirty="0" smtClean="0"/>
          </a:p>
        </p:txBody>
      </p:sp>
    </p:spTree>
    <p:extLst>
      <p:ext uri="{BB962C8B-B14F-4D97-AF65-F5344CB8AC3E}">
        <p14:creationId xmlns:p14="http://schemas.microsoft.com/office/powerpoint/2010/main" val="927257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is it important to recognize types of multiplication problems?</a:t>
            </a:r>
            <a:endParaRPr lang="en-US" dirty="0"/>
          </a:p>
        </p:txBody>
      </p:sp>
      <p:sp>
        <p:nvSpPr>
          <p:cNvPr id="3" name="Content Placeholder 2"/>
          <p:cNvSpPr>
            <a:spLocks noGrp="1"/>
          </p:cNvSpPr>
          <p:nvPr>
            <p:ph idx="1"/>
          </p:nvPr>
        </p:nvSpPr>
        <p:spPr>
          <a:xfrm>
            <a:off x="1435608" y="1600200"/>
            <a:ext cx="7498080" cy="5181600"/>
          </a:xfrm>
        </p:spPr>
        <p:txBody>
          <a:bodyPr>
            <a:normAutofit fontScale="77500" lnSpcReduction="20000"/>
          </a:bodyPr>
          <a:lstStyle/>
          <a:p>
            <a:pPr marL="82296" indent="0">
              <a:lnSpc>
                <a:spcPct val="120000"/>
              </a:lnSpc>
              <a:buNone/>
            </a:pPr>
            <a:r>
              <a:rPr lang="en-US" dirty="0"/>
              <a:t>The fixed costs of manufacturing basketballs in a factory</a:t>
            </a:r>
          </a:p>
          <a:p>
            <a:pPr marL="82296" indent="0">
              <a:lnSpc>
                <a:spcPct val="120000"/>
              </a:lnSpc>
              <a:buNone/>
            </a:pPr>
            <a:r>
              <a:rPr lang="en-US" dirty="0"/>
              <a:t>are $1,400.00 per day. The variable costs are $5.25 per</a:t>
            </a:r>
          </a:p>
          <a:p>
            <a:pPr marL="82296" indent="0">
              <a:lnSpc>
                <a:spcPct val="120000"/>
              </a:lnSpc>
              <a:buNone/>
            </a:pPr>
            <a:r>
              <a:rPr lang="en-US" dirty="0"/>
              <a:t>basketball. Which of the following expressions can be</a:t>
            </a:r>
          </a:p>
          <a:p>
            <a:pPr marL="82296" indent="0">
              <a:lnSpc>
                <a:spcPct val="120000"/>
              </a:lnSpc>
              <a:spcAft>
                <a:spcPts val="600"/>
              </a:spcAft>
              <a:buNone/>
            </a:pPr>
            <a:r>
              <a:rPr lang="en-US" dirty="0"/>
              <a:t>used to model the cost of manufacturing </a:t>
            </a:r>
            <a:r>
              <a:rPr lang="en-US" i="1" dirty="0"/>
              <a:t>b </a:t>
            </a:r>
            <a:r>
              <a:rPr lang="en-US" dirty="0"/>
              <a:t>basketballs </a:t>
            </a:r>
            <a:r>
              <a:rPr lang="en-US" dirty="0" smtClean="0"/>
              <a:t>in one </a:t>
            </a:r>
            <a:r>
              <a:rPr lang="en-US" dirty="0"/>
              <a:t>day?</a:t>
            </a:r>
          </a:p>
          <a:p>
            <a:pPr marL="295275" indent="0">
              <a:lnSpc>
                <a:spcPct val="120000"/>
              </a:lnSpc>
              <a:spcAft>
                <a:spcPts val="600"/>
              </a:spcAft>
              <a:buNone/>
            </a:pPr>
            <a:r>
              <a:rPr lang="en-US" b="1" dirty="0" smtClean="0"/>
              <a:t>A.  </a:t>
            </a:r>
            <a:r>
              <a:rPr lang="en-US" dirty="0" smtClean="0"/>
              <a:t>$</a:t>
            </a:r>
            <a:r>
              <a:rPr lang="en-US" dirty="0"/>
              <a:t>1,405.25</a:t>
            </a:r>
            <a:r>
              <a:rPr lang="en-US" i="1" dirty="0"/>
              <a:t>b</a:t>
            </a:r>
          </a:p>
          <a:p>
            <a:pPr marL="295275" indent="0">
              <a:lnSpc>
                <a:spcPct val="120000"/>
              </a:lnSpc>
              <a:spcAft>
                <a:spcPts val="600"/>
              </a:spcAft>
              <a:buNone/>
            </a:pPr>
            <a:r>
              <a:rPr lang="en-US" b="1" dirty="0"/>
              <a:t>B</a:t>
            </a:r>
            <a:r>
              <a:rPr lang="en-US" b="1" dirty="0" smtClean="0"/>
              <a:t>.  </a:t>
            </a:r>
            <a:r>
              <a:rPr lang="en-US" dirty="0" smtClean="0"/>
              <a:t>$</a:t>
            </a:r>
            <a:r>
              <a:rPr lang="en-US" dirty="0"/>
              <a:t>5.25</a:t>
            </a:r>
            <a:r>
              <a:rPr lang="en-US" i="1" dirty="0"/>
              <a:t>b </a:t>
            </a:r>
            <a:r>
              <a:rPr lang="en-US" dirty="0"/>
              <a:t>− $1,400.00</a:t>
            </a:r>
          </a:p>
          <a:p>
            <a:pPr marL="295275" indent="0">
              <a:lnSpc>
                <a:spcPct val="120000"/>
              </a:lnSpc>
              <a:spcAft>
                <a:spcPts val="600"/>
              </a:spcAft>
              <a:buNone/>
            </a:pPr>
            <a:r>
              <a:rPr lang="en-US" b="1" dirty="0"/>
              <a:t>C</a:t>
            </a:r>
            <a:r>
              <a:rPr lang="en-US" b="1" dirty="0" smtClean="0"/>
              <a:t>.  </a:t>
            </a:r>
            <a:r>
              <a:rPr lang="en-US" dirty="0" smtClean="0"/>
              <a:t>$</a:t>
            </a:r>
            <a:r>
              <a:rPr lang="en-US" dirty="0"/>
              <a:t>1,400.00</a:t>
            </a:r>
            <a:r>
              <a:rPr lang="en-US" i="1" dirty="0"/>
              <a:t>b </a:t>
            </a:r>
            <a:r>
              <a:rPr lang="en-US" dirty="0"/>
              <a:t>+ $5.25</a:t>
            </a:r>
          </a:p>
          <a:p>
            <a:pPr marL="295275" indent="0">
              <a:lnSpc>
                <a:spcPct val="120000"/>
              </a:lnSpc>
              <a:spcAft>
                <a:spcPts val="600"/>
              </a:spcAft>
              <a:buNone/>
            </a:pPr>
            <a:r>
              <a:rPr lang="en-US" b="1" dirty="0"/>
              <a:t>D</a:t>
            </a:r>
            <a:r>
              <a:rPr lang="en-US" b="1" dirty="0" smtClean="0"/>
              <a:t>.  </a:t>
            </a:r>
            <a:r>
              <a:rPr lang="en-US" dirty="0" smtClean="0"/>
              <a:t>$</a:t>
            </a:r>
            <a:r>
              <a:rPr lang="en-US" dirty="0"/>
              <a:t>1,400.00 − $5.25</a:t>
            </a:r>
            <a:r>
              <a:rPr lang="en-US" i="1" dirty="0"/>
              <a:t>b</a:t>
            </a:r>
          </a:p>
          <a:p>
            <a:pPr marL="295275" indent="0">
              <a:lnSpc>
                <a:spcPct val="120000"/>
              </a:lnSpc>
              <a:buNone/>
            </a:pPr>
            <a:r>
              <a:rPr lang="en-US" b="1" dirty="0"/>
              <a:t>E</a:t>
            </a:r>
            <a:r>
              <a:rPr lang="en-US" b="1" dirty="0" smtClean="0"/>
              <a:t>.  </a:t>
            </a:r>
            <a:r>
              <a:rPr lang="en-US" dirty="0"/>
              <a:t>$1,400.00 + $5.25</a:t>
            </a:r>
            <a:r>
              <a:rPr lang="en-US" i="1" dirty="0"/>
              <a:t>b</a:t>
            </a:r>
            <a:endParaRPr lang="en-US" dirty="0"/>
          </a:p>
        </p:txBody>
      </p:sp>
    </p:spTree>
    <p:extLst>
      <p:ext uri="{BB962C8B-B14F-4D97-AF65-F5344CB8AC3E}">
        <p14:creationId xmlns:p14="http://schemas.microsoft.com/office/powerpoint/2010/main" val="2976714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2810</TotalTime>
  <Words>1818</Words>
  <Application>Microsoft Office PowerPoint</Application>
  <PresentationFormat>On-screen Show (4:3)</PresentationFormat>
  <Paragraphs>243</Paragraphs>
  <Slides>38</Slides>
  <Notes>7</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Solstice</vt:lpstr>
      <vt:lpstr>Our Purpose and Agenda</vt:lpstr>
      <vt:lpstr>The first way we teach children to think about multiplication:</vt:lpstr>
      <vt:lpstr>The second way we teach children to think about multiplication:</vt:lpstr>
      <vt:lpstr>Multiplication and Division Problem types</vt:lpstr>
      <vt:lpstr>PowerPoint Presentation</vt:lpstr>
      <vt:lpstr>Related problem types</vt:lpstr>
      <vt:lpstr>How might children solve these?</vt:lpstr>
      <vt:lpstr>The third way we teach children to think about multiplication:</vt:lpstr>
      <vt:lpstr>Why is it important to recognize types of multiplication problems?</vt:lpstr>
      <vt:lpstr>Number Talk</vt:lpstr>
      <vt:lpstr>PowerPoint Presentation</vt:lpstr>
      <vt:lpstr>PowerPoint Presentation</vt:lpstr>
      <vt:lpstr>PowerPoint Presentation</vt:lpstr>
      <vt:lpstr>PowerPoint Presentation</vt:lpstr>
      <vt:lpstr>Factors </vt:lpstr>
      <vt:lpstr>The Factor Game</vt:lpstr>
      <vt:lpstr>Procedures… The C-R-A</vt:lpstr>
      <vt:lpstr>Procedures… The C-R-A</vt:lpstr>
      <vt:lpstr>Procedures… The C-R-A</vt:lpstr>
      <vt:lpstr>Learning Progression</vt:lpstr>
      <vt:lpstr>PowerPoint Presentation</vt:lpstr>
      <vt:lpstr>PowerPoint Presentation</vt:lpstr>
      <vt:lpstr>What does this represent?</vt:lpstr>
      <vt:lpstr>How is division tied to multiplication?</vt:lpstr>
      <vt:lpstr>Two types of division</vt:lpstr>
      <vt:lpstr>PowerPoint Presentation</vt:lpstr>
      <vt:lpstr>PowerPoint Presentation</vt:lpstr>
      <vt:lpstr>Getting to fluency   C-R-A</vt:lpstr>
      <vt:lpstr>PowerPoint Presentation</vt:lpstr>
      <vt:lpstr>Partial quotient method</vt:lpstr>
      <vt:lpstr>You try it</vt:lpstr>
      <vt:lpstr>Now the standard algorithm</vt:lpstr>
      <vt:lpstr>What about remainders?</vt:lpstr>
      <vt:lpstr>PowerPoint Presentation</vt:lpstr>
      <vt:lpstr>A Remainder of One</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Multiplication and Division:  The Inside Story</dc:title>
  <dc:creator>Computer</dc:creator>
  <cp:lastModifiedBy>TB</cp:lastModifiedBy>
  <cp:revision>180</cp:revision>
  <dcterms:created xsi:type="dcterms:W3CDTF">2013-11-04T04:57:34Z</dcterms:created>
  <dcterms:modified xsi:type="dcterms:W3CDTF">2015-08-12T09:47:11Z</dcterms:modified>
</cp:coreProperties>
</file>